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D22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96" d="100"/>
          <a:sy n="96" d="100"/>
        </p:scale>
        <p:origin x="86" y="12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048631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049687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000821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99648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3168154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922057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425508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564713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68731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997210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3/13/2024</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5723207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lIns="109728" tIns="109728" rIns="109728" bIns="91440" anchor="ct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lIns="109728" tIns="109728" rIns="109728" bIns="91440" anchor="ctr"/>
          <a:lstStyle>
            <a:lvl1pPr algn="r">
              <a:defRPr sz="1200">
                <a:solidFill>
                  <a:schemeClr val="tx1">
                    <a:tint val="75000"/>
                    <a:alpha val="70000"/>
                  </a:schemeClr>
                </a:solidFill>
              </a:defRPr>
            </a:lvl1pPr>
          </a:lstStyle>
          <a:p>
            <a:fld id="{76969C88-B244-455D-A017-012B25B1ACDD}" type="datetimeFigureOut">
              <a:rPr lang="en-US" smtClean="0"/>
              <a:pPr/>
              <a:t>3/13/2024</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lIns="109728" tIns="109728" rIns="109728" bIns="9144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lIns="109728" tIns="109728" rIns="109728" bIns="9144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3690236794"/>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sinerji.gen.tr/gigabyte-z790-aorus-elite-x-wifi7-8266mhz-oc-rgb-m2-wi-fi-1700p-atx-anakart-p-49827?utm_campaign=cpcElcinHnm&amp;gad_source=1&amp;gclid=Cj0KCQjwncWvBhD_ARIsAEb2HW94VQexVFqlZzheA8uMdWskjnoVxoDlYsu6dflqGoSwYWLo2zky2wMaAmD_EALw_wcB"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amazon.com/SABRENT-Internal-Extreme-Performance-SB-RKT4P-8TB/dp/B09WZK8YMY?th=1" TargetMode="Externa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hyperlink" Target="https://www.sinerji.gen.tr/microsoft-windows-11-home-turkce-isletim-sistemi-kw9-00660-p-41418?utm_campaign=cpcElcinHnm&amp;gad_source=1&amp;gclid=Cj0KCQjwncWvBhD_ARIsAEb2HW_gjpdD2TMAhO2x4ujmRYqaJKd92EyxgjonthMaIQRN1cVZ6PDCvj0aAg11EALw_wcB" TargetMode="External"/><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hyperlink" Target="https://www.sinerji.gen.tr/asus-32-rog-strix-xg32uq-1ms-160hz-hdmidisplayport-ips-g-sync-4k-gaming-monitor-p-49153?utm_campaign=cpcElcinSup&amp;gad_source=1&amp;gclid=Cj0KCQjwncWvBhD_ARIsAEb2HW_n0_2tfeEEN1L6-2ITmCwMIFJv9hAZCKDtUCSd3Zl4QqmBfLaAKRYaAn29EALw_wcB" TargetMode="External"/><Relationship Id="rId5" Type="http://schemas.openxmlformats.org/officeDocument/2006/relationships/image" Target="../media/image10.png"/><Relationship Id="rId4" Type="http://schemas.openxmlformats.org/officeDocument/2006/relationships/hyperlink" Target="https://www.sinerji.gen.tr/viewsonic-32-vx3218-pc-mhdj-1ms-165hz-hdmidisplayport-freesync-gaming-monitor-p-46464?utm_campaign=cpcElcinSup&amp;gad_source=1&amp;gclid=Cj0KCQjwncWvBhD_ARIsAEb2HW9KTO2aGUwpDvTLMJ9dzg2J-Jf9hfVEEzax-IDzWzBuO6M2d60wqn0aAo1aEALw_wcB"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pcpartpicker.com/list/H8gcP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gigabyte.com/PC-Case/GB-AC500G-ST"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amazon.com/Corsair-RM1000e-Modular-Low-Noise-Supply/dp/B0BYQHWJXC?th=1" TargetMode="External"/><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sinerji.gen.tr/corsair-icue-link-h170i-rgb-aio-420-mm-intel-1700p-amd-uyumlu-sivi-sogutucu-p-48769?utm_campaign=akakce&amp;v=1.92.1"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itopya.com/gigabyte-geforce-rtx-4080-super-aero-oc-16gb-gddr6x-256-bit-dlss-3-ekran-karti_u25201"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sinerji.gen.tr/gskill-96gb-2x48-trident-z5-rgb-6800mhz-cl34-ddr5-ram-f5-6800j3446f48gx2-tz5rk-p-49325"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itopya.com/intel-core-i9-14900-2ghz-36mb-onbellek-24-cekirdek-1700-10nm-islemci_u25101"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Başlık 1">
            <a:extLst>
              <a:ext uri="{FF2B5EF4-FFF2-40B4-BE49-F238E27FC236}">
                <a16:creationId xmlns:a16="http://schemas.microsoft.com/office/drawing/2014/main" id="{979DC765-7D85-00C8-523B-8E394582E04D}"/>
              </a:ext>
            </a:extLst>
          </p:cNvPr>
          <p:cNvSpPr>
            <a:spLocks noGrp="1"/>
          </p:cNvSpPr>
          <p:nvPr>
            <p:ph type="ctrTitle"/>
          </p:nvPr>
        </p:nvSpPr>
        <p:spPr>
          <a:xfrm>
            <a:off x="6096000" y="1524000"/>
            <a:ext cx="5334000" cy="2286000"/>
          </a:xfrm>
        </p:spPr>
        <p:txBody>
          <a:bodyPr>
            <a:normAutofit/>
          </a:bodyPr>
          <a:lstStyle/>
          <a:p>
            <a:pPr algn="l"/>
            <a:r>
              <a:rPr lang="tr-TR" sz="4400" dirty="0" err="1"/>
              <a:t>Computer</a:t>
            </a:r>
            <a:r>
              <a:rPr lang="tr-TR" sz="4400" dirty="0"/>
              <a:t> </a:t>
            </a:r>
            <a:r>
              <a:rPr lang="tr-TR" sz="4400" dirty="0" err="1"/>
              <a:t>Assembling</a:t>
            </a:r>
            <a:endParaRPr lang="tr-TR" sz="4400" dirty="0"/>
          </a:p>
        </p:txBody>
      </p:sp>
      <p:sp>
        <p:nvSpPr>
          <p:cNvPr id="3" name="Alt Başlık 2">
            <a:extLst>
              <a:ext uri="{FF2B5EF4-FFF2-40B4-BE49-F238E27FC236}">
                <a16:creationId xmlns:a16="http://schemas.microsoft.com/office/drawing/2014/main" id="{80ECE295-41CA-3863-DFB3-852A681E67DC}"/>
              </a:ext>
            </a:extLst>
          </p:cNvPr>
          <p:cNvSpPr>
            <a:spLocks noGrp="1"/>
          </p:cNvSpPr>
          <p:nvPr>
            <p:ph type="subTitle" idx="1"/>
          </p:nvPr>
        </p:nvSpPr>
        <p:spPr>
          <a:xfrm>
            <a:off x="6096000" y="4571999"/>
            <a:ext cx="5334000" cy="1524000"/>
          </a:xfrm>
        </p:spPr>
        <p:txBody>
          <a:bodyPr>
            <a:normAutofit fontScale="92500" lnSpcReduction="20000"/>
          </a:bodyPr>
          <a:lstStyle/>
          <a:p>
            <a:pPr algn="l"/>
            <a:r>
              <a:rPr lang="tr-TR" dirty="0">
                <a:solidFill>
                  <a:schemeClr val="tx1"/>
                </a:solidFill>
                <a:latin typeface="Google Sans"/>
              </a:rPr>
              <a:t>Alperen Yüksel 22197484</a:t>
            </a:r>
          </a:p>
          <a:p>
            <a:pPr algn="l"/>
            <a:r>
              <a:rPr lang="tr-TR" dirty="0">
                <a:solidFill>
                  <a:schemeClr val="tx1"/>
                </a:solidFill>
                <a:latin typeface="Google Sans"/>
              </a:rPr>
              <a:t>Arslan Çağrı İnan 21995529</a:t>
            </a:r>
          </a:p>
          <a:p>
            <a:pPr algn="l"/>
            <a:r>
              <a:rPr lang="tr-TR" dirty="0">
                <a:solidFill>
                  <a:schemeClr val="tx1"/>
                </a:solidFill>
                <a:latin typeface="Google Sans"/>
              </a:rPr>
              <a:t>Ata Kaan Can Olcay 21996168</a:t>
            </a:r>
          </a:p>
        </p:txBody>
      </p:sp>
      <p:pic>
        <p:nvPicPr>
          <p:cNvPr id="4" name="Picture 3" descr="Üçgenlerden oluşan soyut arka plan">
            <a:extLst>
              <a:ext uri="{FF2B5EF4-FFF2-40B4-BE49-F238E27FC236}">
                <a16:creationId xmlns:a16="http://schemas.microsoft.com/office/drawing/2014/main" id="{781E5339-0A05-F8EB-FA04-669929AFA966}"/>
              </a:ext>
            </a:extLst>
          </p:cNvPr>
          <p:cNvPicPr>
            <a:picLocks noChangeAspect="1"/>
          </p:cNvPicPr>
          <p:nvPr/>
        </p:nvPicPr>
        <p:blipFill rotWithShape="1">
          <a:blip r:embed="rId2"/>
          <a:srcRect l="17556" r="24319"/>
          <a:stretch/>
        </p:blipFill>
        <p:spPr>
          <a:xfrm>
            <a:off x="2" y="732510"/>
            <a:ext cx="5333999" cy="6125491"/>
          </a:xfrm>
          <a:custGeom>
            <a:avLst/>
            <a:gdLst/>
            <a:ahLst/>
            <a:cxnLst/>
            <a:rect l="l" t="t" r="r" b="b"/>
            <a:pathLst>
              <a:path w="5333999" h="6125491">
                <a:moveTo>
                  <a:pt x="0" y="0"/>
                </a:moveTo>
                <a:lnTo>
                  <a:pt x="201347" y="12133"/>
                </a:lnTo>
                <a:cubicBezTo>
                  <a:pt x="834520" y="59989"/>
                  <a:pt x="1489622" y="165274"/>
                  <a:pt x="2149412" y="288819"/>
                </a:cubicBezTo>
                <a:cubicBezTo>
                  <a:pt x="4194087" y="671477"/>
                  <a:pt x="4738431" y="1884930"/>
                  <a:pt x="5125148" y="3309606"/>
                </a:cubicBezTo>
                <a:cubicBezTo>
                  <a:pt x="5383961" y="4263563"/>
                  <a:pt x="5599841" y="5130569"/>
                  <a:pt x="4496734" y="5829050"/>
                </a:cubicBezTo>
                <a:cubicBezTo>
                  <a:pt x="4342061" y="5927011"/>
                  <a:pt x="4177261" y="6012425"/>
                  <a:pt x="4005032" y="6088102"/>
                </a:cubicBezTo>
                <a:lnTo>
                  <a:pt x="3915032" y="6125491"/>
                </a:lnTo>
                <a:lnTo>
                  <a:pt x="0" y="6125491"/>
                </a:lnTo>
                <a:close/>
              </a:path>
            </a:pathLst>
          </a:custGeom>
        </p:spPr>
      </p:pic>
      <p:sp>
        <p:nvSpPr>
          <p:cNvPr id="30" name="Freeform: Shape 10">
            <a:extLst>
              <a:ext uri="{FF2B5EF4-FFF2-40B4-BE49-F238E27FC236}">
                <a16:creationId xmlns:a16="http://schemas.microsoft.com/office/drawing/2014/main" id="{4EB7CBBE-178B-4DB3-AD92-DED458BAE7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52425"/>
            <a:ext cx="5185830" cy="650557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396583908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D065C6D-EB42-400B-99C4-D0ACE936F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13174" y="0"/>
            <a:ext cx="5578824" cy="6028256"/>
          </a:xfrm>
          <a:custGeom>
            <a:avLst/>
            <a:gdLst>
              <a:gd name="connsiteX0" fmla="*/ 1681218 w 5578824"/>
              <a:gd name="connsiteY0" fmla="*/ 0 h 6028256"/>
              <a:gd name="connsiteX1" fmla="*/ 5578824 w 5578824"/>
              <a:gd name="connsiteY1" fmla="*/ 0 h 6028256"/>
              <a:gd name="connsiteX2" fmla="*/ 5578824 w 5578824"/>
              <a:gd name="connsiteY2" fmla="*/ 5760161 h 6028256"/>
              <a:gd name="connsiteX3" fmla="*/ 5441231 w 5578824"/>
              <a:gd name="connsiteY3" fmla="*/ 5804042 h 6028256"/>
              <a:gd name="connsiteX4" fmla="*/ 4253224 w 5578824"/>
              <a:gd name="connsiteY4" fmla="*/ 5980388 h 6028256"/>
              <a:gd name="connsiteX5" fmla="*/ 837278 w 5578824"/>
              <a:gd name="connsiteY5" fmla="*/ 4877588 h 6028256"/>
              <a:gd name="connsiteX6" fmla="*/ 109626 w 5578824"/>
              <a:gd name="connsiteY6" fmla="*/ 3329255 h 6028256"/>
              <a:gd name="connsiteX7" fmla="*/ 156962 w 5578824"/>
              <a:gd name="connsiteY7" fmla="*/ 1773839 h 6028256"/>
              <a:gd name="connsiteX8" fmla="*/ 904890 w 5578824"/>
              <a:gd name="connsiteY8" fmla="*/ 738354 h 6028256"/>
              <a:gd name="connsiteX9" fmla="*/ 1304592 w 5578824"/>
              <a:gd name="connsiteY9" fmla="*/ 360545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3" name="İçerik Yer Tutucusu 2">
            <a:extLst>
              <a:ext uri="{FF2B5EF4-FFF2-40B4-BE49-F238E27FC236}">
                <a16:creationId xmlns:a16="http://schemas.microsoft.com/office/drawing/2014/main" id="{9044A24F-47E6-697A-6A0A-AB37F383DA59}"/>
              </a:ext>
            </a:extLst>
          </p:cNvPr>
          <p:cNvSpPr>
            <a:spLocks noGrp="1"/>
          </p:cNvSpPr>
          <p:nvPr>
            <p:ph idx="1"/>
          </p:nvPr>
        </p:nvSpPr>
        <p:spPr>
          <a:xfrm>
            <a:off x="762000" y="2286000"/>
            <a:ext cx="5334000" cy="3810001"/>
          </a:xfrm>
        </p:spPr>
        <p:txBody>
          <a:bodyPr>
            <a:normAutofit/>
          </a:bodyPr>
          <a:lstStyle/>
          <a:p>
            <a:pPr marL="0" indent="0">
              <a:buNone/>
            </a:pP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computer</a:t>
            </a:r>
            <a:r>
              <a:rPr lang="tr-TR" sz="2200" dirty="0">
                <a:solidFill>
                  <a:schemeClr val="tx1"/>
                </a:solidFill>
                <a:latin typeface="Google Sans"/>
              </a:rPr>
              <a:t> </a:t>
            </a:r>
            <a:r>
              <a:rPr lang="tr-TR" sz="2200" dirty="0" err="1">
                <a:solidFill>
                  <a:schemeClr val="tx1"/>
                </a:solidFill>
                <a:latin typeface="Google Sans"/>
              </a:rPr>
              <a:t>motherboard</a:t>
            </a:r>
            <a:r>
              <a:rPr lang="tr-TR" sz="2200" dirty="0">
                <a:solidFill>
                  <a:schemeClr val="tx1"/>
                </a:solidFill>
                <a:latin typeface="Google Sans"/>
              </a:rPr>
              <a:t> </a:t>
            </a:r>
            <a:r>
              <a:rPr lang="tr-TR" sz="2200" dirty="0" err="1">
                <a:solidFill>
                  <a:schemeClr val="tx1"/>
                </a:solidFill>
                <a:latin typeface="Google Sans"/>
              </a:rPr>
              <a:t>connects</a:t>
            </a:r>
            <a:r>
              <a:rPr lang="tr-TR" sz="2200" dirty="0">
                <a:solidFill>
                  <a:schemeClr val="tx1"/>
                </a:solidFill>
                <a:latin typeface="Google Sans"/>
              </a:rPr>
              <a:t> </a:t>
            </a:r>
            <a:r>
              <a:rPr lang="tr-TR" sz="2200" dirty="0" err="1">
                <a:solidFill>
                  <a:schemeClr val="tx1"/>
                </a:solidFill>
                <a:latin typeface="Google Sans"/>
              </a:rPr>
              <a:t>the</a:t>
            </a:r>
            <a:r>
              <a:rPr lang="tr-TR" sz="2200" dirty="0">
                <a:solidFill>
                  <a:schemeClr val="tx1"/>
                </a:solidFill>
                <a:latin typeface="Google Sans"/>
              </a:rPr>
              <a:t> hardware </a:t>
            </a:r>
            <a:r>
              <a:rPr lang="tr-TR" sz="2200" dirty="0" err="1">
                <a:solidFill>
                  <a:schemeClr val="tx1"/>
                </a:solidFill>
                <a:latin typeface="Google Sans"/>
              </a:rPr>
              <a:t>required</a:t>
            </a:r>
            <a:r>
              <a:rPr lang="tr-TR" sz="2200" dirty="0">
                <a:solidFill>
                  <a:schemeClr val="tx1"/>
                </a:solidFill>
                <a:latin typeface="Google Sans"/>
              </a:rPr>
              <a:t> in a </a:t>
            </a:r>
            <a:r>
              <a:rPr lang="tr-TR" sz="2200" dirty="0" err="1">
                <a:solidFill>
                  <a:schemeClr val="tx1"/>
                </a:solidFill>
                <a:latin typeface="Google Sans"/>
              </a:rPr>
              <a:t>digital</a:t>
            </a:r>
            <a:r>
              <a:rPr lang="tr-TR" sz="2200" dirty="0">
                <a:solidFill>
                  <a:schemeClr val="tx1"/>
                </a:solidFill>
                <a:latin typeface="Google Sans"/>
              </a:rPr>
              <a:t> </a:t>
            </a:r>
            <a:r>
              <a:rPr lang="tr-TR" sz="2200" dirty="0" err="1">
                <a:solidFill>
                  <a:schemeClr val="tx1"/>
                </a:solidFill>
                <a:latin typeface="Google Sans"/>
              </a:rPr>
              <a:t>system</a:t>
            </a:r>
            <a:r>
              <a:rPr lang="tr-TR" sz="2200" dirty="0">
                <a:solidFill>
                  <a:schemeClr val="tx1"/>
                </a:solidFill>
                <a:latin typeface="Google Sans"/>
              </a:rPr>
              <a:t>. </a:t>
            </a:r>
            <a:r>
              <a:rPr lang="tr-TR" sz="2200" dirty="0" err="1">
                <a:solidFill>
                  <a:schemeClr val="tx1"/>
                </a:solidFill>
                <a:latin typeface="Google Sans"/>
              </a:rPr>
              <a:t>It</a:t>
            </a:r>
            <a:r>
              <a:rPr lang="tr-TR" sz="2200" dirty="0">
                <a:solidFill>
                  <a:schemeClr val="tx1"/>
                </a:solidFill>
                <a:latin typeface="Google Sans"/>
              </a:rPr>
              <a:t> </a:t>
            </a:r>
            <a:r>
              <a:rPr lang="tr-TR" sz="2200" dirty="0" err="1">
                <a:solidFill>
                  <a:schemeClr val="tx1"/>
                </a:solidFill>
                <a:latin typeface="Google Sans"/>
              </a:rPr>
              <a:t>provides</a:t>
            </a:r>
            <a:r>
              <a:rPr lang="tr-TR" sz="2200" dirty="0">
                <a:solidFill>
                  <a:schemeClr val="tx1"/>
                </a:solidFill>
                <a:latin typeface="Google Sans"/>
              </a:rPr>
              <a:t> </a:t>
            </a:r>
            <a:r>
              <a:rPr lang="tr-TR" sz="2200" dirty="0" err="1">
                <a:solidFill>
                  <a:schemeClr val="tx1"/>
                </a:solidFill>
                <a:latin typeface="Google Sans"/>
              </a:rPr>
              <a:t>power</a:t>
            </a:r>
            <a:r>
              <a:rPr lang="tr-TR" sz="2200" dirty="0">
                <a:solidFill>
                  <a:schemeClr val="tx1"/>
                </a:solidFill>
                <a:latin typeface="Google Sans"/>
              </a:rPr>
              <a:t> </a:t>
            </a:r>
            <a:r>
              <a:rPr lang="tr-TR" sz="2200" dirty="0" err="1">
                <a:solidFill>
                  <a:schemeClr val="tx1"/>
                </a:solidFill>
                <a:latin typeface="Google Sans"/>
              </a:rPr>
              <a:t>to</a:t>
            </a:r>
            <a:r>
              <a:rPr lang="tr-TR" sz="2200" dirty="0">
                <a:solidFill>
                  <a:schemeClr val="tx1"/>
                </a:solidFill>
                <a:latin typeface="Google Sans"/>
              </a:rPr>
              <a:t> </a:t>
            </a:r>
            <a:r>
              <a:rPr lang="tr-TR" sz="2200" dirty="0" err="1">
                <a:solidFill>
                  <a:schemeClr val="tx1"/>
                </a:solidFill>
                <a:latin typeface="Google Sans"/>
              </a:rPr>
              <a:t>the</a:t>
            </a:r>
            <a:r>
              <a:rPr lang="tr-TR" sz="2200" dirty="0">
                <a:solidFill>
                  <a:schemeClr val="tx1"/>
                </a:solidFill>
                <a:latin typeface="Google Sans"/>
              </a:rPr>
              <a:t> hardware </a:t>
            </a:r>
            <a:r>
              <a:rPr lang="tr-TR" sz="2200" dirty="0" err="1">
                <a:solidFill>
                  <a:schemeClr val="tx1"/>
                </a:solidFill>
                <a:latin typeface="Google Sans"/>
              </a:rPr>
              <a:t>by</a:t>
            </a:r>
            <a:r>
              <a:rPr lang="tr-TR" sz="2200" dirty="0">
                <a:solidFill>
                  <a:schemeClr val="tx1"/>
                </a:solidFill>
                <a:latin typeface="Google Sans"/>
              </a:rPr>
              <a:t> </a:t>
            </a:r>
            <a:r>
              <a:rPr lang="tr-TR" sz="2200" dirty="0" err="1">
                <a:solidFill>
                  <a:schemeClr val="tx1"/>
                </a:solidFill>
                <a:latin typeface="Google Sans"/>
              </a:rPr>
              <a:t>providing</a:t>
            </a:r>
            <a:r>
              <a:rPr lang="tr-TR" sz="2200" dirty="0">
                <a:solidFill>
                  <a:schemeClr val="tx1"/>
                </a:solidFill>
                <a:latin typeface="Google Sans"/>
              </a:rPr>
              <a:t> data </a:t>
            </a:r>
            <a:r>
              <a:rPr lang="tr-TR" sz="2200" dirty="0" err="1">
                <a:solidFill>
                  <a:schemeClr val="tx1"/>
                </a:solidFill>
                <a:latin typeface="Google Sans"/>
              </a:rPr>
              <a:t>flow</a:t>
            </a:r>
            <a:r>
              <a:rPr lang="tr-TR" sz="2200" dirty="0">
                <a:solidFill>
                  <a:schemeClr val="tx1"/>
                </a:solidFill>
                <a:latin typeface="Google Sans"/>
              </a:rPr>
              <a:t> </a:t>
            </a:r>
            <a:r>
              <a:rPr lang="tr-TR" sz="2200" dirty="0" err="1">
                <a:solidFill>
                  <a:schemeClr val="tx1"/>
                </a:solidFill>
                <a:latin typeface="Google Sans"/>
              </a:rPr>
              <a:t>between</a:t>
            </a:r>
            <a:r>
              <a:rPr lang="tr-TR" sz="2200" dirty="0">
                <a:solidFill>
                  <a:schemeClr val="tx1"/>
                </a:solidFill>
                <a:latin typeface="Google Sans"/>
              </a:rPr>
              <a:t> </a:t>
            </a:r>
            <a:r>
              <a:rPr lang="tr-TR" sz="2200" dirty="0" err="1">
                <a:solidFill>
                  <a:schemeClr val="tx1"/>
                </a:solidFill>
                <a:latin typeface="Google Sans"/>
              </a:rPr>
              <a:t>them</a:t>
            </a:r>
            <a:r>
              <a:rPr lang="tr-TR" sz="2200" dirty="0">
                <a:solidFill>
                  <a:schemeClr val="tx1"/>
                </a:solidFill>
                <a:latin typeface="Google Sans"/>
              </a:rPr>
              <a:t>. </a:t>
            </a:r>
            <a:r>
              <a:rPr lang="tr-TR" sz="2200" dirty="0" err="1">
                <a:solidFill>
                  <a:schemeClr val="tx1"/>
                </a:solidFill>
                <a:latin typeface="Google Sans"/>
              </a:rPr>
              <a:t>It</a:t>
            </a:r>
            <a:r>
              <a:rPr lang="tr-TR" sz="2200" dirty="0">
                <a:solidFill>
                  <a:schemeClr val="tx1"/>
                </a:solidFill>
                <a:latin typeface="Google Sans"/>
              </a:rPr>
              <a:t> </a:t>
            </a:r>
            <a:r>
              <a:rPr lang="tr-TR" sz="2200" dirty="0" err="1">
                <a:solidFill>
                  <a:schemeClr val="tx1"/>
                </a:solidFill>
                <a:latin typeface="Google Sans"/>
              </a:rPr>
              <a:t>also</a:t>
            </a:r>
            <a:r>
              <a:rPr lang="tr-TR" sz="2200" dirty="0">
                <a:solidFill>
                  <a:schemeClr val="tx1"/>
                </a:solidFill>
                <a:latin typeface="Google Sans"/>
              </a:rPr>
              <a:t> </a:t>
            </a:r>
            <a:r>
              <a:rPr lang="tr-TR" sz="2200" dirty="0" err="1">
                <a:solidFill>
                  <a:schemeClr val="tx1"/>
                </a:solidFill>
                <a:latin typeface="Google Sans"/>
              </a:rPr>
              <a:t>ensures</a:t>
            </a:r>
            <a:r>
              <a:rPr lang="tr-TR" sz="2200" dirty="0">
                <a:solidFill>
                  <a:schemeClr val="tx1"/>
                </a:solidFill>
                <a:latin typeface="Google Sans"/>
              </a:rPr>
              <a:t> </a:t>
            </a:r>
            <a:r>
              <a:rPr lang="tr-TR" sz="2200" dirty="0" err="1">
                <a:solidFill>
                  <a:schemeClr val="tx1"/>
                </a:solidFill>
                <a:latin typeface="Google Sans"/>
              </a:rPr>
              <a:t>that</a:t>
            </a:r>
            <a:r>
              <a:rPr lang="tr-TR" sz="2200" dirty="0">
                <a:solidFill>
                  <a:schemeClr val="tx1"/>
                </a:solidFill>
                <a:latin typeface="Google Sans"/>
              </a:rPr>
              <a:t> </a:t>
            </a:r>
            <a:r>
              <a:rPr lang="tr-TR" sz="2200" dirty="0" err="1">
                <a:solidFill>
                  <a:schemeClr val="tx1"/>
                </a:solidFill>
                <a:latin typeface="Google Sans"/>
              </a:rPr>
              <a:t>each</a:t>
            </a:r>
            <a:r>
              <a:rPr lang="tr-TR" sz="2200" dirty="0">
                <a:solidFill>
                  <a:schemeClr val="tx1"/>
                </a:solidFill>
                <a:latin typeface="Google Sans"/>
              </a:rPr>
              <a:t> </a:t>
            </a:r>
            <a:r>
              <a:rPr lang="tr-TR" sz="2200" dirty="0" err="1">
                <a:solidFill>
                  <a:schemeClr val="tx1"/>
                </a:solidFill>
                <a:latin typeface="Google Sans"/>
              </a:rPr>
              <a:t>part</a:t>
            </a:r>
            <a:r>
              <a:rPr lang="tr-TR" sz="2200" dirty="0">
                <a:solidFill>
                  <a:schemeClr val="tx1"/>
                </a:solidFill>
                <a:latin typeface="Google Sans"/>
              </a:rPr>
              <a:t> </a:t>
            </a:r>
            <a:r>
              <a:rPr lang="tr-TR" sz="2200" dirty="0" err="1">
                <a:solidFill>
                  <a:schemeClr val="tx1"/>
                </a:solidFill>
                <a:latin typeface="Google Sans"/>
              </a:rPr>
              <a:t>works</a:t>
            </a:r>
            <a:r>
              <a:rPr lang="tr-TR" sz="2200" dirty="0">
                <a:solidFill>
                  <a:schemeClr val="tx1"/>
                </a:solidFill>
                <a:latin typeface="Google Sans"/>
              </a:rPr>
              <a:t> </a:t>
            </a:r>
            <a:r>
              <a:rPr lang="tr-TR" sz="2200" dirty="0" err="1">
                <a:solidFill>
                  <a:schemeClr val="tx1"/>
                </a:solidFill>
                <a:latin typeface="Google Sans"/>
              </a:rPr>
              <a:t>efficiently</a:t>
            </a:r>
            <a:r>
              <a:rPr lang="tr-TR" sz="2200" dirty="0">
                <a:solidFill>
                  <a:schemeClr val="tx1"/>
                </a:solidFill>
                <a:latin typeface="Google Sans"/>
              </a:rPr>
              <a:t>. </a:t>
            </a:r>
          </a:p>
        </p:txBody>
      </p:sp>
      <p:sp>
        <p:nvSpPr>
          <p:cNvPr id="2" name="Başlık 1">
            <a:extLst>
              <a:ext uri="{FF2B5EF4-FFF2-40B4-BE49-F238E27FC236}">
                <a16:creationId xmlns:a16="http://schemas.microsoft.com/office/drawing/2014/main" id="{79C6308E-2A0F-904D-DFAC-D30765404634}"/>
              </a:ext>
            </a:extLst>
          </p:cNvPr>
          <p:cNvSpPr>
            <a:spLocks noGrp="1"/>
          </p:cNvSpPr>
          <p:nvPr>
            <p:ph type="title"/>
          </p:nvPr>
        </p:nvSpPr>
        <p:spPr>
          <a:xfrm>
            <a:off x="762000" y="762000"/>
            <a:ext cx="5334000" cy="1524000"/>
          </a:xfrm>
        </p:spPr>
        <p:txBody>
          <a:bodyPr>
            <a:normAutofit/>
          </a:bodyPr>
          <a:lstStyle/>
          <a:p>
            <a:r>
              <a:rPr lang="tr-TR" sz="3200"/>
              <a:t>7-Motherboard</a:t>
            </a:r>
          </a:p>
        </p:txBody>
      </p:sp>
      <p:pic>
        <p:nvPicPr>
          <p:cNvPr id="4" name="Resim 3" descr="metin, ofis malzemesi içeren bir resim&#10;&#10;Açıklama otomatik olarak oluşturuldu">
            <a:extLst>
              <a:ext uri="{FF2B5EF4-FFF2-40B4-BE49-F238E27FC236}">
                <a16:creationId xmlns:a16="http://schemas.microsoft.com/office/drawing/2014/main" id="{B1F26690-173E-AAAC-EC67-AA2993006FF3}"/>
              </a:ext>
            </a:extLst>
          </p:cNvPr>
          <p:cNvPicPr>
            <a:picLocks noChangeAspect="1"/>
          </p:cNvPicPr>
          <p:nvPr/>
        </p:nvPicPr>
        <p:blipFill>
          <a:blip r:embed="rId2"/>
          <a:stretch>
            <a:fillRect/>
          </a:stretch>
        </p:blipFill>
        <p:spPr>
          <a:xfrm>
            <a:off x="6858000" y="771525"/>
            <a:ext cx="5334000" cy="5334000"/>
          </a:xfrm>
          <a:prstGeom prst="rect">
            <a:avLst/>
          </a:prstGeom>
        </p:spPr>
      </p:pic>
      <p:sp>
        <p:nvSpPr>
          <p:cNvPr id="5" name="Eylem Düğmesi: Bilgi Al 4">
            <a:hlinkClick r:id="rId3" highlightClick="1"/>
            <a:extLst>
              <a:ext uri="{FF2B5EF4-FFF2-40B4-BE49-F238E27FC236}">
                <a16:creationId xmlns:a16="http://schemas.microsoft.com/office/drawing/2014/main" id="{2F481EE7-FB9B-D973-FB53-9A43AE9AD4FA}"/>
              </a:ext>
            </a:extLst>
          </p:cNvPr>
          <p:cNvSpPr/>
          <p:nvPr/>
        </p:nvSpPr>
        <p:spPr>
          <a:xfrm>
            <a:off x="5286140" y="437570"/>
            <a:ext cx="803081" cy="667910"/>
          </a:xfrm>
          <a:prstGeom prst="actionButtonInformation">
            <a:avLst/>
          </a:prstGeom>
          <a:ln>
            <a:solidFill>
              <a:srgbClr val="3D2229"/>
            </a:solidFill>
          </a:ln>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9194496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75615F8-B807-416B-8DBB-536E4371AA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1B7418B6-4C93-44C2-A395-71D883E29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933825"/>
            <a:ext cx="2431142" cy="2924175"/>
          </a:xfrm>
          <a:custGeom>
            <a:avLst/>
            <a:gdLst>
              <a:gd name="connsiteX0" fmla="*/ 0 w 2431142"/>
              <a:gd name="connsiteY0" fmla="*/ 0 h 2924175"/>
              <a:gd name="connsiteX1" fmla="*/ 3813 w 2431142"/>
              <a:gd name="connsiteY1" fmla="*/ 1480 h 2924175"/>
              <a:gd name="connsiteX2" fmla="*/ 1801293 w 2431142"/>
              <a:gd name="connsiteY2" fmla="*/ 1111068 h 2924175"/>
              <a:gd name="connsiteX3" fmla="*/ 2425734 w 2431142"/>
              <a:gd name="connsiteY3" fmla="*/ 2797078 h 2924175"/>
              <a:gd name="connsiteX4" fmla="*/ 2413860 w 2431142"/>
              <a:gd name="connsiteY4" fmla="*/ 2924175 h 2924175"/>
              <a:gd name="connsiteX5" fmla="*/ 941022 w 2431142"/>
              <a:gd name="connsiteY5" fmla="*/ 2924175 h 2924175"/>
              <a:gd name="connsiteX0" fmla="*/ 0 w 2431142"/>
              <a:gd name="connsiteY0" fmla="*/ 0 h 3015615"/>
              <a:gd name="connsiteX1" fmla="*/ 3813 w 2431142"/>
              <a:gd name="connsiteY1" fmla="*/ 1480 h 3015615"/>
              <a:gd name="connsiteX2" fmla="*/ 1801293 w 2431142"/>
              <a:gd name="connsiteY2" fmla="*/ 1111068 h 3015615"/>
              <a:gd name="connsiteX3" fmla="*/ 2425734 w 2431142"/>
              <a:gd name="connsiteY3" fmla="*/ 2797078 h 3015615"/>
              <a:gd name="connsiteX4" fmla="*/ 2413860 w 2431142"/>
              <a:gd name="connsiteY4" fmla="*/ 2924175 h 3015615"/>
              <a:gd name="connsiteX5" fmla="*/ 1032462 w 2431142"/>
              <a:gd name="connsiteY5" fmla="*/ 3015615 h 3015615"/>
              <a:gd name="connsiteX0" fmla="*/ 0 w 2431142"/>
              <a:gd name="connsiteY0" fmla="*/ 0 h 2924175"/>
              <a:gd name="connsiteX1" fmla="*/ 3813 w 2431142"/>
              <a:gd name="connsiteY1" fmla="*/ 1480 h 2924175"/>
              <a:gd name="connsiteX2" fmla="*/ 1801293 w 2431142"/>
              <a:gd name="connsiteY2" fmla="*/ 1111068 h 2924175"/>
              <a:gd name="connsiteX3" fmla="*/ 2425734 w 2431142"/>
              <a:gd name="connsiteY3" fmla="*/ 2797078 h 2924175"/>
              <a:gd name="connsiteX4" fmla="*/ 2413860 w 2431142"/>
              <a:gd name="connsiteY4" fmla="*/ 2924175 h 2924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1142" h="2924175">
                <a:moveTo>
                  <a:pt x="0" y="0"/>
                </a:moveTo>
                <a:lnTo>
                  <a:pt x="3813" y="1480"/>
                </a:lnTo>
                <a:cubicBezTo>
                  <a:pt x="752659" y="310164"/>
                  <a:pt x="1398401" y="705147"/>
                  <a:pt x="1801293" y="1111068"/>
                </a:cubicBezTo>
                <a:cubicBezTo>
                  <a:pt x="2293323" y="1606409"/>
                  <a:pt x="2465054" y="2204162"/>
                  <a:pt x="2425734" y="2797078"/>
                </a:cubicBezTo>
                <a:lnTo>
                  <a:pt x="2413860" y="2924175"/>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pic>
        <p:nvPicPr>
          <p:cNvPr id="4" name="Resim 3" descr="metin, ekran görüntüsü, poster içeren bir resim&#10;&#10;Açıklama otomatik olarak oluşturuldu">
            <a:extLst>
              <a:ext uri="{FF2B5EF4-FFF2-40B4-BE49-F238E27FC236}">
                <a16:creationId xmlns:a16="http://schemas.microsoft.com/office/drawing/2014/main" id="{0D717B19-6ABD-BA90-022F-8E7B13BB7FA7}"/>
              </a:ext>
            </a:extLst>
          </p:cNvPr>
          <p:cNvPicPr>
            <a:picLocks noChangeAspect="1"/>
          </p:cNvPicPr>
          <p:nvPr/>
        </p:nvPicPr>
        <p:blipFill rotWithShape="1">
          <a:blip r:embed="rId2"/>
          <a:srcRect l="2475" r="2113" b="-1"/>
          <a:stretch/>
        </p:blipFill>
        <p:spPr>
          <a:xfrm>
            <a:off x="7695786" y="-1"/>
            <a:ext cx="4496214" cy="4712444"/>
          </a:xfrm>
          <a:custGeom>
            <a:avLst/>
            <a:gdLst/>
            <a:ahLst/>
            <a:cxnLst/>
            <a:rect l="l" t="t" r="r" b="b"/>
            <a:pathLst>
              <a:path w="4496214" h="4712444">
                <a:moveTo>
                  <a:pt x="520805" y="0"/>
                </a:moveTo>
                <a:lnTo>
                  <a:pt x="4496214" y="0"/>
                </a:lnTo>
                <a:lnTo>
                  <a:pt x="4496214" y="2870874"/>
                </a:lnTo>
                <a:lnTo>
                  <a:pt x="4327504" y="2986301"/>
                </a:lnTo>
                <a:cubicBezTo>
                  <a:pt x="4258159" y="3033104"/>
                  <a:pt x="4191380" y="3077964"/>
                  <a:pt x="4128523" y="3121316"/>
                </a:cubicBezTo>
                <a:cubicBezTo>
                  <a:pt x="3416510" y="3613182"/>
                  <a:pt x="2702940" y="4104035"/>
                  <a:pt x="1946719" y="4514203"/>
                </a:cubicBezTo>
                <a:cubicBezTo>
                  <a:pt x="1506382" y="4753298"/>
                  <a:pt x="872113" y="4891401"/>
                  <a:pt x="393090" y="4234003"/>
                </a:cubicBezTo>
                <a:cubicBezTo>
                  <a:pt x="73281" y="3794802"/>
                  <a:pt x="-2478" y="3209529"/>
                  <a:pt x="62" y="2727368"/>
                </a:cubicBezTo>
                <a:cubicBezTo>
                  <a:pt x="5227" y="1750794"/>
                  <a:pt x="200135" y="818862"/>
                  <a:pt x="513680" y="17175"/>
                </a:cubicBezTo>
                <a:close/>
              </a:path>
            </a:pathLst>
          </a:custGeom>
        </p:spPr>
      </p:pic>
      <p:sp>
        <p:nvSpPr>
          <p:cNvPr id="24" name="Freeform: Shape 23">
            <a:extLst>
              <a:ext uri="{FF2B5EF4-FFF2-40B4-BE49-F238E27FC236}">
                <a16:creationId xmlns:a16="http://schemas.microsoft.com/office/drawing/2014/main" id="{5347BD87-DF2B-4DDE-A683-F9B591E996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3800" y="16663"/>
            <a:ext cx="4648201" cy="4555336"/>
          </a:xfrm>
          <a:custGeom>
            <a:avLst/>
            <a:gdLst>
              <a:gd name="connsiteX0" fmla="*/ 520805 w 4496214"/>
              <a:gd name="connsiteY0" fmla="*/ 0 h 4712444"/>
              <a:gd name="connsiteX1" fmla="*/ 4496214 w 4496214"/>
              <a:gd name="connsiteY1" fmla="*/ 0 h 4712444"/>
              <a:gd name="connsiteX2" fmla="*/ 4496214 w 4496214"/>
              <a:gd name="connsiteY2" fmla="*/ 2870874 h 4712444"/>
              <a:gd name="connsiteX3" fmla="*/ 4327504 w 4496214"/>
              <a:gd name="connsiteY3" fmla="*/ 2986301 h 4712444"/>
              <a:gd name="connsiteX4" fmla="*/ 4128523 w 4496214"/>
              <a:gd name="connsiteY4" fmla="*/ 3121316 h 4712444"/>
              <a:gd name="connsiteX5" fmla="*/ 1946719 w 4496214"/>
              <a:gd name="connsiteY5" fmla="*/ 4514203 h 4712444"/>
              <a:gd name="connsiteX6" fmla="*/ 393090 w 4496214"/>
              <a:gd name="connsiteY6" fmla="*/ 4234003 h 4712444"/>
              <a:gd name="connsiteX7" fmla="*/ 62 w 4496214"/>
              <a:gd name="connsiteY7" fmla="*/ 2727368 h 4712444"/>
              <a:gd name="connsiteX8" fmla="*/ 513680 w 4496214"/>
              <a:gd name="connsiteY8" fmla="*/ 17175 h 4712444"/>
              <a:gd name="connsiteX0" fmla="*/ 4496214 w 4496214"/>
              <a:gd name="connsiteY0" fmla="*/ 0 h 4712444"/>
              <a:gd name="connsiteX1" fmla="*/ 4496214 w 4496214"/>
              <a:gd name="connsiteY1" fmla="*/ 2870874 h 4712444"/>
              <a:gd name="connsiteX2" fmla="*/ 4327504 w 4496214"/>
              <a:gd name="connsiteY2" fmla="*/ 2986301 h 4712444"/>
              <a:gd name="connsiteX3" fmla="*/ 4128523 w 4496214"/>
              <a:gd name="connsiteY3" fmla="*/ 3121316 h 4712444"/>
              <a:gd name="connsiteX4" fmla="*/ 1946719 w 4496214"/>
              <a:gd name="connsiteY4" fmla="*/ 4514203 h 4712444"/>
              <a:gd name="connsiteX5" fmla="*/ 393090 w 4496214"/>
              <a:gd name="connsiteY5" fmla="*/ 4234003 h 4712444"/>
              <a:gd name="connsiteX6" fmla="*/ 62 w 4496214"/>
              <a:gd name="connsiteY6" fmla="*/ 2727368 h 4712444"/>
              <a:gd name="connsiteX7" fmla="*/ 513680 w 4496214"/>
              <a:gd name="connsiteY7" fmla="*/ 17175 h 4712444"/>
              <a:gd name="connsiteX8" fmla="*/ 610729 w 4496214"/>
              <a:gd name="connsiteY8" fmla="*/ 94249 h 4712444"/>
              <a:gd name="connsiteX0" fmla="*/ 4496214 w 4496214"/>
              <a:gd name="connsiteY0" fmla="*/ 2853983 h 4695553"/>
              <a:gd name="connsiteX1" fmla="*/ 4327504 w 4496214"/>
              <a:gd name="connsiteY1" fmla="*/ 2969410 h 4695553"/>
              <a:gd name="connsiteX2" fmla="*/ 4128523 w 4496214"/>
              <a:gd name="connsiteY2" fmla="*/ 3104425 h 4695553"/>
              <a:gd name="connsiteX3" fmla="*/ 1946719 w 4496214"/>
              <a:gd name="connsiteY3" fmla="*/ 4497312 h 4695553"/>
              <a:gd name="connsiteX4" fmla="*/ 393090 w 4496214"/>
              <a:gd name="connsiteY4" fmla="*/ 4217112 h 4695553"/>
              <a:gd name="connsiteX5" fmla="*/ 62 w 4496214"/>
              <a:gd name="connsiteY5" fmla="*/ 2710477 h 4695553"/>
              <a:gd name="connsiteX6" fmla="*/ 513680 w 4496214"/>
              <a:gd name="connsiteY6" fmla="*/ 284 h 4695553"/>
              <a:gd name="connsiteX7" fmla="*/ 610729 w 4496214"/>
              <a:gd name="connsiteY7" fmla="*/ 77358 h 4695553"/>
              <a:gd name="connsiteX0" fmla="*/ 4496214 w 4496214"/>
              <a:gd name="connsiteY0" fmla="*/ 2853699 h 4695269"/>
              <a:gd name="connsiteX1" fmla="*/ 4327504 w 4496214"/>
              <a:gd name="connsiteY1" fmla="*/ 2969126 h 4695269"/>
              <a:gd name="connsiteX2" fmla="*/ 4128523 w 4496214"/>
              <a:gd name="connsiteY2" fmla="*/ 3104141 h 4695269"/>
              <a:gd name="connsiteX3" fmla="*/ 1946719 w 4496214"/>
              <a:gd name="connsiteY3" fmla="*/ 4497028 h 4695269"/>
              <a:gd name="connsiteX4" fmla="*/ 393090 w 4496214"/>
              <a:gd name="connsiteY4" fmla="*/ 4216828 h 4695269"/>
              <a:gd name="connsiteX5" fmla="*/ 62 w 4496214"/>
              <a:gd name="connsiteY5" fmla="*/ 2710193 h 4695269"/>
              <a:gd name="connsiteX6" fmla="*/ 513680 w 4496214"/>
              <a:gd name="connsiteY6" fmla="*/ 0 h 469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6214" h="4695269">
                <a:moveTo>
                  <a:pt x="4496214" y="2853699"/>
                </a:moveTo>
                <a:lnTo>
                  <a:pt x="4327504" y="2969126"/>
                </a:lnTo>
                <a:lnTo>
                  <a:pt x="4128523" y="3104141"/>
                </a:lnTo>
                <a:cubicBezTo>
                  <a:pt x="3416510" y="3596007"/>
                  <a:pt x="2702940" y="4086860"/>
                  <a:pt x="1946719" y="4497028"/>
                </a:cubicBezTo>
                <a:cubicBezTo>
                  <a:pt x="1506382" y="4736123"/>
                  <a:pt x="872113" y="4874226"/>
                  <a:pt x="393090" y="4216828"/>
                </a:cubicBezTo>
                <a:cubicBezTo>
                  <a:pt x="73281" y="3777627"/>
                  <a:pt x="-2478" y="3192354"/>
                  <a:pt x="62" y="2710193"/>
                </a:cubicBezTo>
                <a:cubicBezTo>
                  <a:pt x="5227" y="1733619"/>
                  <a:pt x="200135" y="801687"/>
                  <a:pt x="513680" y="0"/>
                </a:cubicBez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3" name="İçerik Yer Tutucusu 2">
            <a:extLst>
              <a:ext uri="{FF2B5EF4-FFF2-40B4-BE49-F238E27FC236}">
                <a16:creationId xmlns:a16="http://schemas.microsoft.com/office/drawing/2014/main" id="{4414F2A5-B981-649F-85A3-490D21415891}"/>
              </a:ext>
            </a:extLst>
          </p:cNvPr>
          <p:cNvSpPr>
            <a:spLocks noGrp="1"/>
          </p:cNvSpPr>
          <p:nvPr>
            <p:ph idx="1"/>
          </p:nvPr>
        </p:nvSpPr>
        <p:spPr>
          <a:xfrm>
            <a:off x="3810000" y="1524000"/>
            <a:ext cx="3564834" cy="4580083"/>
          </a:xfrm>
        </p:spPr>
        <p:txBody>
          <a:bodyPr>
            <a:normAutofit/>
          </a:bodyPr>
          <a:lstStyle/>
          <a:p>
            <a:pPr marL="0" indent="0">
              <a:lnSpc>
                <a:spcPct val="115000"/>
              </a:lnSpc>
              <a:buNone/>
            </a:pPr>
            <a:r>
              <a:rPr lang="tr-TR" sz="2200" dirty="0" err="1">
                <a:solidFill>
                  <a:schemeClr val="tx1"/>
                </a:solidFill>
                <a:latin typeface="Google Sans"/>
              </a:rPr>
              <a:t>SSDs</a:t>
            </a:r>
            <a:r>
              <a:rPr lang="tr-TR" sz="2200" dirty="0">
                <a:solidFill>
                  <a:schemeClr val="tx1"/>
                </a:solidFill>
                <a:latin typeface="Google Sans"/>
              </a:rPr>
              <a:t> </a:t>
            </a:r>
            <a:r>
              <a:rPr lang="tr-TR" sz="2200" dirty="0" err="1">
                <a:solidFill>
                  <a:schemeClr val="tx1"/>
                </a:solidFill>
                <a:latin typeface="Google Sans"/>
              </a:rPr>
              <a:t>are</a:t>
            </a:r>
            <a:r>
              <a:rPr lang="tr-TR" sz="2200" dirty="0">
                <a:solidFill>
                  <a:schemeClr val="tx1"/>
                </a:solidFill>
                <a:latin typeface="Google Sans"/>
              </a:rPr>
              <a:t> </a:t>
            </a:r>
            <a:r>
              <a:rPr lang="tr-TR" sz="2200" dirty="0" err="1">
                <a:solidFill>
                  <a:schemeClr val="tx1"/>
                </a:solidFill>
                <a:latin typeface="Google Sans"/>
              </a:rPr>
              <a:t>faster</a:t>
            </a:r>
            <a:r>
              <a:rPr lang="tr-TR" sz="2200" dirty="0">
                <a:solidFill>
                  <a:schemeClr val="tx1"/>
                </a:solidFill>
                <a:latin typeface="Google Sans"/>
              </a:rPr>
              <a:t>, </a:t>
            </a:r>
            <a:r>
              <a:rPr lang="tr-TR" sz="2200" dirty="0" err="1">
                <a:solidFill>
                  <a:schemeClr val="tx1"/>
                </a:solidFill>
                <a:latin typeface="Google Sans"/>
              </a:rPr>
              <a:t>compact</a:t>
            </a:r>
            <a:r>
              <a:rPr lang="tr-TR" sz="2200" dirty="0">
                <a:solidFill>
                  <a:schemeClr val="tx1"/>
                </a:solidFill>
                <a:latin typeface="Google Sans"/>
              </a:rPr>
              <a:t>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secure</a:t>
            </a:r>
            <a:r>
              <a:rPr lang="tr-TR" sz="2200" dirty="0">
                <a:solidFill>
                  <a:schemeClr val="tx1"/>
                </a:solidFill>
                <a:latin typeface="Google Sans"/>
              </a:rPr>
              <a:t> data </a:t>
            </a:r>
            <a:r>
              <a:rPr lang="tr-TR" sz="2200" dirty="0" err="1">
                <a:solidFill>
                  <a:schemeClr val="tx1"/>
                </a:solidFill>
                <a:latin typeface="Google Sans"/>
              </a:rPr>
              <a:t>storage</a:t>
            </a:r>
            <a:r>
              <a:rPr lang="tr-TR" sz="2200" dirty="0">
                <a:solidFill>
                  <a:schemeClr val="tx1"/>
                </a:solidFill>
                <a:latin typeface="Google Sans"/>
              </a:rPr>
              <a:t> </a:t>
            </a:r>
            <a:r>
              <a:rPr lang="tr-TR" sz="2200" dirty="0" err="1">
                <a:solidFill>
                  <a:schemeClr val="tx1"/>
                </a:solidFill>
                <a:latin typeface="Google Sans"/>
              </a:rPr>
              <a:t>devices</a:t>
            </a:r>
            <a:r>
              <a:rPr lang="tr-TR" sz="2200" dirty="0">
                <a:solidFill>
                  <a:schemeClr val="tx1"/>
                </a:solidFill>
                <a:latin typeface="Google Sans"/>
              </a:rPr>
              <a:t> </a:t>
            </a:r>
            <a:r>
              <a:rPr lang="tr-TR" sz="2200" dirty="0" err="1">
                <a:solidFill>
                  <a:schemeClr val="tx1"/>
                </a:solidFill>
                <a:latin typeface="Google Sans"/>
              </a:rPr>
              <a:t>that</a:t>
            </a:r>
            <a:r>
              <a:rPr lang="tr-TR" sz="2200" dirty="0">
                <a:solidFill>
                  <a:schemeClr val="tx1"/>
                </a:solidFill>
                <a:latin typeface="Google Sans"/>
              </a:rPr>
              <a:t> </a:t>
            </a:r>
            <a:r>
              <a:rPr lang="tr-TR" sz="2200" dirty="0" err="1">
                <a:solidFill>
                  <a:schemeClr val="tx1"/>
                </a:solidFill>
                <a:latin typeface="Google Sans"/>
              </a:rPr>
              <a:t>replace</a:t>
            </a:r>
            <a:r>
              <a:rPr lang="tr-TR" sz="2200" dirty="0">
                <a:solidFill>
                  <a:schemeClr val="tx1"/>
                </a:solidFill>
                <a:latin typeface="Google Sans"/>
              </a:rPr>
              <a:t> hard </a:t>
            </a:r>
            <a:r>
              <a:rPr lang="tr-TR" sz="2200" dirty="0" err="1">
                <a:solidFill>
                  <a:schemeClr val="tx1"/>
                </a:solidFill>
                <a:latin typeface="Google Sans"/>
              </a:rPr>
              <a:t>disks</a:t>
            </a:r>
            <a:r>
              <a:rPr lang="tr-TR" sz="2200" dirty="0">
                <a:solidFill>
                  <a:schemeClr val="tx1"/>
                </a:solidFill>
                <a:latin typeface="Google Sans"/>
              </a:rPr>
              <a:t>. SSD </a:t>
            </a:r>
            <a:r>
              <a:rPr lang="tr-TR" sz="2200" dirty="0" err="1">
                <a:solidFill>
                  <a:schemeClr val="tx1"/>
                </a:solidFill>
                <a:latin typeface="Google Sans"/>
              </a:rPr>
              <a:t>uses</a:t>
            </a:r>
            <a:r>
              <a:rPr lang="tr-TR" sz="2200" dirty="0">
                <a:solidFill>
                  <a:schemeClr val="tx1"/>
                </a:solidFill>
                <a:latin typeface="Google Sans"/>
              </a:rPr>
              <a:t> </a:t>
            </a:r>
            <a:r>
              <a:rPr lang="tr-TR" sz="2200" dirty="0" err="1">
                <a:solidFill>
                  <a:schemeClr val="tx1"/>
                </a:solidFill>
                <a:latin typeface="Google Sans"/>
              </a:rPr>
              <a:t>entirely</a:t>
            </a:r>
            <a:r>
              <a:rPr lang="tr-TR" sz="2200" dirty="0">
                <a:solidFill>
                  <a:schemeClr val="tx1"/>
                </a:solidFill>
                <a:latin typeface="Google Sans"/>
              </a:rPr>
              <a:t> </a:t>
            </a:r>
            <a:r>
              <a:rPr lang="tr-TR" sz="2200" dirty="0" err="1">
                <a:solidFill>
                  <a:schemeClr val="tx1"/>
                </a:solidFill>
                <a:latin typeface="Google Sans"/>
              </a:rPr>
              <a:t>memory</a:t>
            </a:r>
            <a:r>
              <a:rPr lang="tr-TR" sz="2200" dirty="0">
                <a:solidFill>
                  <a:schemeClr val="tx1"/>
                </a:solidFill>
                <a:latin typeface="Google Sans"/>
              </a:rPr>
              <a:t> </a:t>
            </a:r>
            <a:r>
              <a:rPr lang="tr-TR" sz="2200" dirty="0" err="1">
                <a:solidFill>
                  <a:schemeClr val="tx1"/>
                </a:solidFill>
                <a:latin typeface="Google Sans"/>
              </a:rPr>
              <a:t>chips</a:t>
            </a:r>
            <a:r>
              <a:rPr lang="tr-TR" sz="2200" dirty="0">
                <a:solidFill>
                  <a:schemeClr val="tx1"/>
                </a:solidFill>
                <a:latin typeface="Google Sans"/>
              </a:rPr>
              <a:t> </a:t>
            </a:r>
            <a:r>
              <a:rPr lang="tr-TR" sz="2200" dirty="0" err="1">
                <a:solidFill>
                  <a:schemeClr val="tx1"/>
                </a:solidFill>
                <a:latin typeface="Google Sans"/>
              </a:rPr>
              <a:t>instead</a:t>
            </a:r>
            <a:r>
              <a:rPr lang="tr-TR" sz="2200" dirty="0">
                <a:solidFill>
                  <a:schemeClr val="tx1"/>
                </a:solidFill>
                <a:latin typeface="Google Sans"/>
              </a:rPr>
              <a:t> of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mechanical</a:t>
            </a:r>
            <a:r>
              <a:rPr lang="tr-TR" sz="2200" dirty="0">
                <a:solidFill>
                  <a:schemeClr val="tx1"/>
                </a:solidFill>
                <a:latin typeface="Google Sans"/>
              </a:rPr>
              <a:t> </a:t>
            </a:r>
            <a:r>
              <a:rPr lang="tr-TR" sz="2200" dirty="0" err="1">
                <a:solidFill>
                  <a:schemeClr val="tx1"/>
                </a:solidFill>
                <a:latin typeface="Google Sans"/>
              </a:rPr>
              <a:t>platters</a:t>
            </a:r>
            <a:r>
              <a:rPr lang="tr-TR" sz="2200" dirty="0">
                <a:solidFill>
                  <a:schemeClr val="tx1"/>
                </a:solidFill>
                <a:latin typeface="Google Sans"/>
              </a:rPr>
              <a:t> </a:t>
            </a:r>
            <a:r>
              <a:rPr lang="tr-TR" sz="2200" dirty="0" err="1">
                <a:solidFill>
                  <a:schemeClr val="tx1"/>
                </a:solidFill>
                <a:latin typeface="Google Sans"/>
              </a:rPr>
              <a:t>driven</a:t>
            </a:r>
            <a:r>
              <a:rPr lang="tr-TR" sz="2200" dirty="0">
                <a:solidFill>
                  <a:schemeClr val="tx1"/>
                </a:solidFill>
                <a:latin typeface="Google Sans"/>
              </a:rPr>
              <a:t> </a:t>
            </a:r>
            <a:r>
              <a:rPr lang="tr-TR" sz="2200" dirty="0" err="1">
                <a:solidFill>
                  <a:schemeClr val="tx1"/>
                </a:solidFill>
                <a:latin typeface="Google Sans"/>
              </a:rPr>
              <a:t>by</a:t>
            </a:r>
            <a:r>
              <a:rPr lang="tr-TR" sz="2200" dirty="0">
                <a:solidFill>
                  <a:schemeClr val="tx1"/>
                </a:solidFill>
                <a:latin typeface="Google Sans"/>
              </a:rPr>
              <a:t> a motor in </a:t>
            </a:r>
            <a:r>
              <a:rPr lang="tr-TR" sz="2200" dirty="0" err="1">
                <a:solidFill>
                  <a:schemeClr val="tx1"/>
                </a:solidFill>
                <a:latin typeface="Google Sans"/>
              </a:rPr>
              <a:t>classic</a:t>
            </a:r>
            <a:r>
              <a:rPr lang="tr-TR" sz="2200" dirty="0">
                <a:solidFill>
                  <a:schemeClr val="tx1"/>
                </a:solidFill>
                <a:latin typeface="Google Sans"/>
              </a:rPr>
              <a:t> hard </a:t>
            </a:r>
            <a:r>
              <a:rPr lang="tr-TR" sz="2200" dirty="0" err="1">
                <a:solidFill>
                  <a:schemeClr val="tx1"/>
                </a:solidFill>
                <a:latin typeface="Google Sans"/>
              </a:rPr>
              <a:t>drives</a:t>
            </a:r>
            <a:r>
              <a:rPr lang="tr-TR" sz="2200" dirty="0">
                <a:solidFill>
                  <a:schemeClr val="tx1"/>
                </a:solidFill>
                <a:latin typeface="Google Sans"/>
              </a:rPr>
              <a:t>.</a:t>
            </a:r>
          </a:p>
        </p:txBody>
      </p:sp>
      <p:sp>
        <p:nvSpPr>
          <p:cNvPr id="2" name="Başlık 1">
            <a:extLst>
              <a:ext uri="{FF2B5EF4-FFF2-40B4-BE49-F238E27FC236}">
                <a16:creationId xmlns:a16="http://schemas.microsoft.com/office/drawing/2014/main" id="{8AE0B396-EA42-C90E-38E7-DC83A9968804}"/>
              </a:ext>
            </a:extLst>
          </p:cNvPr>
          <p:cNvSpPr>
            <a:spLocks noGrp="1"/>
          </p:cNvSpPr>
          <p:nvPr>
            <p:ph type="title"/>
          </p:nvPr>
        </p:nvSpPr>
        <p:spPr>
          <a:xfrm>
            <a:off x="762000" y="1524000"/>
            <a:ext cx="3048000" cy="1524000"/>
          </a:xfrm>
        </p:spPr>
        <p:txBody>
          <a:bodyPr anchor="t">
            <a:normAutofit/>
          </a:bodyPr>
          <a:lstStyle/>
          <a:p>
            <a:r>
              <a:rPr lang="tr-TR" sz="3200"/>
              <a:t>8-SSD</a:t>
            </a:r>
          </a:p>
        </p:txBody>
      </p:sp>
      <p:pic>
        <p:nvPicPr>
          <p:cNvPr id="6" name="Resim 5">
            <a:hlinkClick r:id="rId3"/>
            <a:extLst>
              <a:ext uri="{FF2B5EF4-FFF2-40B4-BE49-F238E27FC236}">
                <a16:creationId xmlns:a16="http://schemas.microsoft.com/office/drawing/2014/main" id="{AA17F467-4B20-71A5-39D1-F8C3E7A089A4}"/>
              </a:ext>
            </a:extLst>
          </p:cNvPr>
          <p:cNvPicPr>
            <a:picLocks noChangeAspect="1"/>
          </p:cNvPicPr>
          <p:nvPr/>
        </p:nvPicPr>
        <p:blipFill>
          <a:blip r:embed="rId4"/>
          <a:stretch>
            <a:fillRect/>
          </a:stretch>
        </p:blipFill>
        <p:spPr>
          <a:xfrm>
            <a:off x="9728590" y="5517086"/>
            <a:ext cx="816935" cy="676715"/>
          </a:xfrm>
          <a:prstGeom prst="rect">
            <a:avLst/>
          </a:prstGeom>
        </p:spPr>
      </p:pic>
    </p:spTree>
    <p:extLst>
      <p:ext uri="{BB962C8B-B14F-4D97-AF65-F5344CB8AC3E}">
        <p14:creationId xmlns:p14="http://schemas.microsoft.com/office/powerpoint/2010/main" val="3388083488"/>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66FC6F62-FEC6-45C4-B697-39FDA62A9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pic>
        <p:nvPicPr>
          <p:cNvPr id="4" name="Resim 3" descr="metin, kitap, meneviş mavisi, ekran görüntüsü içeren bir resim&#10;&#10;Açıklama otomatik olarak oluşturuldu">
            <a:extLst>
              <a:ext uri="{FF2B5EF4-FFF2-40B4-BE49-F238E27FC236}">
                <a16:creationId xmlns:a16="http://schemas.microsoft.com/office/drawing/2014/main" id="{9E93C3B7-4ADF-8ED8-4000-6EC62C02F0E9}"/>
              </a:ext>
            </a:extLst>
          </p:cNvPr>
          <p:cNvPicPr>
            <a:picLocks noChangeAspect="1"/>
          </p:cNvPicPr>
          <p:nvPr/>
        </p:nvPicPr>
        <p:blipFill rotWithShape="1">
          <a:blip r:embed="rId2"/>
          <a:srcRect t="23548" r="-2" b="34"/>
          <a:stretch/>
        </p:blipFill>
        <p:spPr>
          <a:xfrm>
            <a:off x="762000" y="762001"/>
            <a:ext cx="4572000" cy="5334000"/>
          </a:xfrm>
          <a:prstGeom prst="rect">
            <a:avLst/>
          </a:prstGeom>
        </p:spPr>
      </p:pic>
      <p:grpSp>
        <p:nvGrpSpPr>
          <p:cNvPr id="13" name="Group 12">
            <a:extLst>
              <a:ext uri="{FF2B5EF4-FFF2-40B4-BE49-F238E27FC236}">
                <a16:creationId xmlns:a16="http://schemas.microsoft.com/office/drawing/2014/main" id="{F8D7210F-BCFD-46C1-9A2C-3717368B1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 y="5829359"/>
            <a:ext cx="4333875" cy="1028642"/>
            <a:chOff x="7153921" y="5829359"/>
            <a:chExt cx="5038079" cy="1028642"/>
          </a:xfrm>
        </p:grpSpPr>
        <p:sp>
          <p:nvSpPr>
            <p:cNvPr id="14" name="Freeform: Shape 13">
              <a:extLst>
                <a:ext uri="{FF2B5EF4-FFF2-40B4-BE49-F238E27FC236}">
                  <a16:creationId xmlns:a16="http://schemas.microsoft.com/office/drawing/2014/main" id="{2C96BB9F-FD85-4689-A888-9A5AA0A14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6"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15" name="Freeform: Shape 14">
              <a:extLst>
                <a:ext uri="{FF2B5EF4-FFF2-40B4-BE49-F238E27FC236}">
                  <a16:creationId xmlns:a16="http://schemas.microsoft.com/office/drawing/2014/main" id="{78545FC7-27EF-4BF9-A88F-35F089DF6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sp>
        <p:nvSpPr>
          <p:cNvPr id="3" name="İçerik Yer Tutucusu 2">
            <a:extLst>
              <a:ext uri="{FF2B5EF4-FFF2-40B4-BE49-F238E27FC236}">
                <a16:creationId xmlns:a16="http://schemas.microsoft.com/office/drawing/2014/main" id="{1C987359-28AE-DC93-372B-68F61BC318C2}"/>
              </a:ext>
            </a:extLst>
          </p:cNvPr>
          <p:cNvSpPr>
            <a:spLocks noGrp="1"/>
          </p:cNvSpPr>
          <p:nvPr>
            <p:ph idx="1"/>
          </p:nvPr>
        </p:nvSpPr>
        <p:spPr>
          <a:xfrm>
            <a:off x="6096000" y="2286000"/>
            <a:ext cx="5334000" cy="3810001"/>
          </a:xfrm>
        </p:spPr>
        <p:txBody>
          <a:bodyPr>
            <a:normAutofit/>
          </a:bodyPr>
          <a:lstStyle/>
          <a:p>
            <a:pPr marL="0" indent="0">
              <a:buNone/>
            </a:pPr>
            <a:r>
              <a:rPr lang="tr-TR" sz="2400" dirty="0">
                <a:latin typeface="Google Sans"/>
              </a:rPr>
              <a:t>Operating </a:t>
            </a:r>
            <a:r>
              <a:rPr lang="tr-TR" sz="2400" dirty="0" err="1">
                <a:latin typeface="Google Sans"/>
              </a:rPr>
              <a:t>systems</a:t>
            </a:r>
            <a:r>
              <a:rPr lang="tr-TR" sz="2400" dirty="0">
                <a:latin typeface="Google Sans"/>
              </a:rPr>
              <a:t> </a:t>
            </a:r>
            <a:r>
              <a:rPr lang="tr-TR" sz="2400" dirty="0" err="1">
                <a:latin typeface="Google Sans"/>
              </a:rPr>
              <a:t>play</a:t>
            </a:r>
            <a:r>
              <a:rPr lang="tr-TR" sz="2400" dirty="0">
                <a:latin typeface="Google Sans"/>
              </a:rPr>
              <a:t> an </a:t>
            </a:r>
            <a:r>
              <a:rPr lang="tr-TR" sz="2400" dirty="0" err="1">
                <a:latin typeface="Google Sans"/>
              </a:rPr>
              <a:t>active</a:t>
            </a:r>
            <a:r>
              <a:rPr lang="tr-TR" sz="2400" dirty="0">
                <a:latin typeface="Google Sans"/>
              </a:rPr>
              <a:t> role in </a:t>
            </a:r>
            <a:r>
              <a:rPr lang="tr-TR" sz="2400" dirty="0" err="1">
                <a:latin typeface="Google Sans"/>
              </a:rPr>
              <a:t>managing</a:t>
            </a:r>
            <a:r>
              <a:rPr lang="tr-TR" sz="2400" dirty="0">
                <a:latin typeface="Google Sans"/>
              </a:rPr>
              <a:t> </a:t>
            </a:r>
            <a:r>
              <a:rPr lang="tr-TR" sz="2400" dirty="0" err="1">
                <a:latin typeface="Google Sans"/>
              </a:rPr>
              <a:t>the</a:t>
            </a:r>
            <a:r>
              <a:rPr lang="tr-TR" sz="2400" dirty="0">
                <a:latin typeface="Google Sans"/>
              </a:rPr>
              <a:t> hardware </a:t>
            </a:r>
            <a:r>
              <a:rPr lang="tr-TR" sz="2400" dirty="0" err="1">
                <a:latin typeface="Google Sans"/>
              </a:rPr>
              <a:t>resources</a:t>
            </a:r>
            <a:r>
              <a:rPr lang="tr-TR" sz="2400" dirty="0">
                <a:latin typeface="Google Sans"/>
              </a:rPr>
              <a:t> on </a:t>
            </a:r>
            <a:r>
              <a:rPr lang="tr-TR" sz="2400" dirty="0" err="1">
                <a:latin typeface="Google Sans"/>
              </a:rPr>
              <a:t>the</a:t>
            </a:r>
            <a:r>
              <a:rPr lang="tr-TR" sz="2400" dirty="0">
                <a:latin typeface="Google Sans"/>
              </a:rPr>
              <a:t> </a:t>
            </a:r>
            <a:r>
              <a:rPr lang="tr-TR" sz="2400" dirty="0" err="1">
                <a:latin typeface="Google Sans"/>
              </a:rPr>
              <a:t>computer</a:t>
            </a:r>
            <a:r>
              <a:rPr lang="tr-TR" sz="2400" dirty="0">
                <a:latin typeface="Google Sans"/>
              </a:rPr>
              <a:t>. </a:t>
            </a:r>
            <a:r>
              <a:rPr lang="tr-TR" sz="2400" dirty="0" err="1">
                <a:latin typeface="Google Sans"/>
              </a:rPr>
              <a:t>In</a:t>
            </a:r>
            <a:r>
              <a:rPr lang="tr-TR" sz="2400" dirty="0">
                <a:latin typeface="Google Sans"/>
              </a:rPr>
              <a:t> </a:t>
            </a:r>
            <a:r>
              <a:rPr lang="tr-TR" sz="2400" dirty="0" err="1">
                <a:latin typeface="Google Sans"/>
              </a:rPr>
              <a:t>addition</a:t>
            </a:r>
            <a:r>
              <a:rPr lang="tr-TR" sz="2400" dirty="0">
                <a:latin typeface="Google Sans"/>
              </a:rPr>
              <a:t>, software </a:t>
            </a:r>
            <a:r>
              <a:rPr lang="tr-TR" sz="2400" dirty="0" err="1">
                <a:latin typeface="Google Sans"/>
              </a:rPr>
              <a:t>that</a:t>
            </a:r>
            <a:r>
              <a:rPr lang="tr-TR" sz="2400" dirty="0">
                <a:latin typeface="Google Sans"/>
              </a:rPr>
              <a:t> </a:t>
            </a:r>
            <a:r>
              <a:rPr lang="tr-TR" sz="2400" dirty="0" err="1">
                <a:latin typeface="Google Sans"/>
              </a:rPr>
              <a:t>provides</a:t>
            </a:r>
            <a:r>
              <a:rPr lang="tr-TR" sz="2400" dirty="0">
                <a:latin typeface="Google Sans"/>
              </a:rPr>
              <a:t> </a:t>
            </a:r>
            <a:r>
              <a:rPr lang="tr-TR" sz="2400" dirty="0" err="1">
                <a:latin typeface="Google Sans"/>
              </a:rPr>
              <a:t>services</a:t>
            </a:r>
            <a:r>
              <a:rPr lang="tr-TR" sz="2400" dirty="0">
                <a:latin typeface="Google Sans"/>
              </a:rPr>
              <a:t> </a:t>
            </a:r>
            <a:r>
              <a:rPr lang="tr-TR" sz="2400" dirty="0" err="1">
                <a:latin typeface="Google Sans"/>
              </a:rPr>
              <a:t>for</a:t>
            </a:r>
            <a:r>
              <a:rPr lang="tr-TR" sz="2400" dirty="0">
                <a:latin typeface="Google Sans"/>
              </a:rPr>
              <a:t> </a:t>
            </a:r>
            <a:r>
              <a:rPr lang="tr-TR" sz="2400" dirty="0" err="1">
                <a:latin typeface="Google Sans"/>
              </a:rPr>
              <a:t>various</a:t>
            </a:r>
            <a:r>
              <a:rPr lang="tr-TR" sz="2400" dirty="0">
                <a:latin typeface="Google Sans"/>
              </a:rPr>
              <a:t> </a:t>
            </a:r>
            <a:r>
              <a:rPr lang="tr-TR" sz="2400" dirty="0" err="1">
                <a:latin typeface="Google Sans"/>
              </a:rPr>
              <a:t>application</a:t>
            </a:r>
            <a:r>
              <a:rPr lang="tr-TR" sz="2400" dirty="0">
                <a:latin typeface="Google Sans"/>
              </a:rPr>
              <a:t> software can be </a:t>
            </a:r>
            <a:r>
              <a:rPr lang="tr-TR" sz="2400" dirty="0" err="1">
                <a:latin typeface="Google Sans"/>
              </a:rPr>
              <a:t>used</a:t>
            </a:r>
            <a:r>
              <a:rPr lang="tr-TR" sz="2400" dirty="0">
                <a:latin typeface="Google Sans"/>
              </a:rPr>
              <a:t> </a:t>
            </a:r>
            <a:r>
              <a:rPr lang="tr-TR" sz="2400" dirty="0" err="1">
                <a:latin typeface="Google Sans"/>
              </a:rPr>
              <a:t>more</a:t>
            </a:r>
            <a:r>
              <a:rPr lang="tr-TR" sz="2400" dirty="0">
                <a:latin typeface="Google Sans"/>
              </a:rPr>
              <a:t> </a:t>
            </a:r>
            <a:r>
              <a:rPr lang="tr-TR" sz="2400" dirty="0" err="1">
                <a:latin typeface="Google Sans"/>
              </a:rPr>
              <a:t>effectively</a:t>
            </a:r>
            <a:r>
              <a:rPr lang="tr-TR" sz="2400" dirty="0">
                <a:latin typeface="Google Sans"/>
              </a:rPr>
              <a:t> </a:t>
            </a:r>
            <a:r>
              <a:rPr lang="tr-TR" sz="2400" dirty="0" err="1">
                <a:latin typeface="Google Sans"/>
              </a:rPr>
              <a:t>thanks</a:t>
            </a:r>
            <a:r>
              <a:rPr lang="tr-TR" sz="2400" dirty="0">
                <a:latin typeface="Google Sans"/>
              </a:rPr>
              <a:t> </a:t>
            </a:r>
            <a:r>
              <a:rPr lang="tr-TR" sz="2400" dirty="0" err="1">
                <a:latin typeface="Google Sans"/>
              </a:rPr>
              <a:t>to</a:t>
            </a:r>
            <a:r>
              <a:rPr lang="tr-TR" sz="2400" dirty="0">
                <a:latin typeface="Google Sans"/>
              </a:rPr>
              <a:t> </a:t>
            </a:r>
            <a:r>
              <a:rPr lang="tr-TR" sz="2400" dirty="0" err="1">
                <a:latin typeface="Google Sans"/>
              </a:rPr>
              <a:t>the</a:t>
            </a:r>
            <a:r>
              <a:rPr lang="tr-TR" sz="2400" dirty="0">
                <a:latin typeface="Google Sans"/>
              </a:rPr>
              <a:t> </a:t>
            </a:r>
            <a:r>
              <a:rPr lang="tr-TR" sz="2400" dirty="0" err="1">
                <a:latin typeface="Google Sans"/>
              </a:rPr>
              <a:t>operating</a:t>
            </a:r>
            <a:r>
              <a:rPr lang="tr-TR" sz="2400" dirty="0">
                <a:latin typeface="Google Sans"/>
              </a:rPr>
              <a:t> </a:t>
            </a:r>
            <a:r>
              <a:rPr lang="tr-TR" sz="2400" dirty="0" err="1">
                <a:latin typeface="Google Sans"/>
              </a:rPr>
              <a:t>system</a:t>
            </a:r>
            <a:r>
              <a:rPr lang="tr-TR" sz="2400" dirty="0">
                <a:latin typeface="Google Sans"/>
              </a:rPr>
              <a:t>. </a:t>
            </a:r>
          </a:p>
        </p:txBody>
      </p:sp>
      <p:sp>
        <p:nvSpPr>
          <p:cNvPr id="2" name="Başlık 1">
            <a:extLst>
              <a:ext uri="{FF2B5EF4-FFF2-40B4-BE49-F238E27FC236}">
                <a16:creationId xmlns:a16="http://schemas.microsoft.com/office/drawing/2014/main" id="{9E559EF6-FD65-E7D4-C3A8-50C215761C7F}"/>
              </a:ext>
            </a:extLst>
          </p:cNvPr>
          <p:cNvSpPr>
            <a:spLocks noGrp="1"/>
          </p:cNvSpPr>
          <p:nvPr>
            <p:ph type="title"/>
          </p:nvPr>
        </p:nvSpPr>
        <p:spPr>
          <a:xfrm>
            <a:off x="6096000" y="762000"/>
            <a:ext cx="5334000" cy="1524000"/>
          </a:xfrm>
        </p:spPr>
        <p:txBody>
          <a:bodyPr>
            <a:normAutofit/>
          </a:bodyPr>
          <a:lstStyle/>
          <a:p>
            <a:r>
              <a:rPr lang="tr-TR" sz="3200"/>
              <a:t>9- OS (Operating System)</a:t>
            </a:r>
          </a:p>
        </p:txBody>
      </p:sp>
      <p:pic>
        <p:nvPicPr>
          <p:cNvPr id="5" name="Resim 4">
            <a:hlinkClick r:id="rId3"/>
            <a:extLst>
              <a:ext uri="{FF2B5EF4-FFF2-40B4-BE49-F238E27FC236}">
                <a16:creationId xmlns:a16="http://schemas.microsoft.com/office/drawing/2014/main" id="{276745C6-223D-D25F-FC67-F94167BEBD53}"/>
              </a:ext>
            </a:extLst>
          </p:cNvPr>
          <p:cNvPicPr>
            <a:picLocks noChangeAspect="1"/>
          </p:cNvPicPr>
          <p:nvPr/>
        </p:nvPicPr>
        <p:blipFill>
          <a:blip r:embed="rId4"/>
          <a:stretch>
            <a:fillRect/>
          </a:stretch>
        </p:blipFill>
        <p:spPr>
          <a:xfrm>
            <a:off x="9728590" y="5517086"/>
            <a:ext cx="816935" cy="676715"/>
          </a:xfrm>
          <a:prstGeom prst="rect">
            <a:avLst/>
          </a:prstGeom>
        </p:spPr>
      </p:pic>
    </p:spTree>
    <p:extLst>
      <p:ext uri="{BB962C8B-B14F-4D97-AF65-F5344CB8AC3E}">
        <p14:creationId xmlns:p14="http://schemas.microsoft.com/office/powerpoint/2010/main" val="3048024503"/>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E260D47-D7FB-51CE-6054-BD881A3BDDFA}"/>
              </a:ext>
            </a:extLst>
          </p:cNvPr>
          <p:cNvSpPr>
            <a:spLocks noGrp="1"/>
          </p:cNvSpPr>
          <p:nvPr>
            <p:ph type="title"/>
          </p:nvPr>
        </p:nvSpPr>
        <p:spPr/>
        <p:txBody>
          <a:bodyPr/>
          <a:lstStyle/>
          <a:p>
            <a:r>
              <a:rPr lang="tr-TR" dirty="0" err="1"/>
              <a:t>Optional</a:t>
            </a:r>
            <a:r>
              <a:rPr lang="tr-TR" dirty="0"/>
              <a:t> </a:t>
            </a:r>
            <a:r>
              <a:rPr lang="tr-TR" dirty="0" err="1"/>
              <a:t>Equipments</a:t>
            </a:r>
            <a:endParaRPr lang="tr-TR" dirty="0"/>
          </a:p>
        </p:txBody>
      </p:sp>
      <p:sp>
        <p:nvSpPr>
          <p:cNvPr id="3" name="İçerik Yer Tutucusu 2">
            <a:extLst>
              <a:ext uri="{FF2B5EF4-FFF2-40B4-BE49-F238E27FC236}">
                <a16:creationId xmlns:a16="http://schemas.microsoft.com/office/drawing/2014/main" id="{28170E61-21B4-5997-8719-83915D8901B2}"/>
              </a:ext>
            </a:extLst>
          </p:cNvPr>
          <p:cNvSpPr>
            <a:spLocks noGrp="1"/>
          </p:cNvSpPr>
          <p:nvPr>
            <p:ph idx="1"/>
          </p:nvPr>
        </p:nvSpPr>
        <p:spPr/>
        <p:txBody>
          <a:bodyPr/>
          <a:lstStyle/>
          <a:p>
            <a:pPr marL="0" indent="0">
              <a:buNone/>
            </a:pPr>
            <a:r>
              <a:rPr lang="en-US" sz="2200" dirty="0">
                <a:solidFill>
                  <a:schemeClr val="tx1"/>
                </a:solidFill>
                <a:latin typeface="Google Sans"/>
              </a:rPr>
              <a:t>After gathering the basic requirements of the case and its interior, we also wanted to add a few features that can enhance user experience and provide maximum efficiency in the easiest way possible.</a:t>
            </a:r>
            <a:endParaRPr lang="tr-TR" sz="2200" dirty="0">
              <a:solidFill>
                <a:schemeClr val="tx1"/>
              </a:solidFill>
              <a:latin typeface="Google Sans"/>
            </a:endParaRPr>
          </a:p>
        </p:txBody>
      </p:sp>
    </p:spTree>
    <p:extLst>
      <p:ext uri="{BB962C8B-B14F-4D97-AF65-F5344CB8AC3E}">
        <p14:creationId xmlns:p14="http://schemas.microsoft.com/office/powerpoint/2010/main" val="413897868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75615F8-B807-416B-8DBB-536E4371AA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B2484B09-2CAB-4DBE-8AF5-A733A9400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07467" y="1"/>
            <a:ext cx="5820494" cy="2302951"/>
          </a:xfrm>
          <a:custGeom>
            <a:avLst/>
            <a:gdLst>
              <a:gd name="connsiteX0" fmla="*/ 331087 w 5820494"/>
              <a:gd name="connsiteY0" fmla="*/ 0 h 2302951"/>
              <a:gd name="connsiteX1" fmla="*/ 5820494 w 5820494"/>
              <a:gd name="connsiteY1" fmla="*/ 0 h 2302951"/>
              <a:gd name="connsiteX2" fmla="*/ 5709900 w 5820494"/>
              <a:gd name="connsiteY2" fmla="*/ 213766 h 2302951"/>
              <a:gd name="connsiteX3" fmla="*/ 4932484 w 5820494"/>
              <a:gd name="connsiteY3" fmla="*/ 1340037 h 2302951"/>
              <a:gd name="connsiteX4" fmla="*/ 3361811 w 5820494"/>
              <a:gd name="connsiteY4" fmla="*/ 2268288 h 2302951"/>
              <a:gd name="connsiteX5" fmla="*/ 286590 w 5820494"/>
              <a:gd name="connsiteY5" fmla="*/ 1322722 h 2302951"/>
              <a:gd name="connsiteX6" fmla="*/ 251826 w 5820494"/>
              <a:gd name="connsiteY6" fmla="*/ 87954 h 2302951"/>
              <a:gd name="connsiteX7" fmla="*/ 331087 w 5820494"/>
              <a:gd name="connsiteY7" fmla="*/ 0 h 230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20494" h="2302951">
                <a:moveTo>
                  <a:pt x="331087" y="0"/>
                </a:moveTo>
                <a:lnTo>
                  <a:pt x="5820494" y="0"/>
                </a:lnTo>
                <a:lnTo>
                  <a:pt x="5709900" y="213766"/>
                </a:lnTo>
                <a:cubicBezTo>
                  <a:pt x="5432869" y="711271"/>
                  <a:pt x="5095500" y="1152643"/>
                  <a:pt x="4932484" y="1340037"/>
                </a:cubicBezTo>
                <a:cubicBezTo>
                  <a:pt x="4535940" y="1795562"/>
                  <a:pt x="3997053" y="2167493"/>
                  <a:pt x="3361811" y="2268288"/>
                </a:cubicBezTo>
                <a:cubicBezTo>
                  <a:pt x="2395334" y="2421964"/>
                  <a:pt x="953447" y="2057186"/>
                  <a:pt x="286590" y="1322722"/>
                </a:cubicBezTo>
                <a:cubicBezTo>
                  <a:pt x="-136161" y="857205"/>
                  <a:pt x="-42091" y="443733"/>
                  <a:pt x="251826" y="87954"/>
                </a:cubicBezTo>
                <a:lnTo>
                  <a:pt x="331087"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Shape 25">
            <a:extLst>
              <a:ext uri="{FF2B5EF4-FFF2-40B4-BE49-F238E27FC236}">
                <a16:creationId xmlns:a16="http://schemas.microsoft.com/office/drawing/2014/main" id="{36B36566-4D08-4F26-8C98-ED11098FB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61952" y="3048002"/>
            <a:ext cx="4230048" cy="3809998"/>
          </a:xfrm>
          <a:custGeom>
            <a:avLst/>
            <a:gdLst>
              <a:gd name="connsiteX0" fmla="*/ 2183095 w 4230048"/>
              <a:gd name="connsiteY0" fmla="*/ 18 h 3809998"/>
              <a:gd name="connsiteX1" fmla="*/ 3425027 w 4230048"/>
              <a:gd name="connsiteY1" fmla="*/ 1440807 h 3809998"/>
              <a:gd name="connsiteX2" fmla="*/ 3480109 w 4230048"/>
              <a:gd name="connsiteY2" fmla="*/ 1517585 h 3809998"/>
              <a:gd name="connsiteX3" fmla="*/ 4221130 w 4230048"/>
              <a:gd name="connsiteY3" fmla="*/ 2801399 h 3809998"/>
              <a:gd name="connsiteX4" fmla="*/ 4230048 w 4230048"/>
              <a:gd name="connsiteY4" fmla="*/ 2899971 h 3809998"/>
              <a:gd name="connsiteX5" fmla="*/ 4230048 w 4230048"/>
              <a:gd name="connsiteY5" fmla="*/ 3224557 h 3809998"/>
              <a:gd name="connsiteX6" fmla="*/ 4230047 w 4230048"/>
              <a:gd name="connsiteY6" fmla="*/ 3224568 h 3809998"/>
              <a:gd name="connsiteX7" fmla="*/ 4230047 w 4230048"/>
              <a:gd name="connsiteY7" fmla="*/ 3809998 h 3809998"/>
              <a:gd name="connsiteX8" fmla="*/ 4077743 w 4230048"/>
              <a:gd name="connsiteY8" fmla="*/ 3809998 h 3809998"/>
              <a:gd name="connsiteX9" fmla="*/ 892220 w 4230048"/>
              <a:gd name="connsiteY9" fmla="*/ 3809998 h 3809998"/>
              <a:gd name="connsiteX10" fmla="*/ 840654 w 4230048"/>
              <a:gd name="connsiteY10" fmla="*/ 3790763 h 3809998"/>
              <a:gd name="connsiteX11" fmla="*/ 5750 w 4230048"/>
              <a:gd name="connsiteY11" fmla="*/ 2913921 h 3809998"/>
              <a:gd name="connsiteX12" fmla="*/ 819614 w 4230048"/>
              <a:gd name="connsiteY12" fmla="*/ 1008105 h 3809998"/>
              <a:gd name="connsiteX13" fmla="*/ 2183095 w 4230048"/>
              <a:gd name="connsiteY13" fmla="*/ 18 h 3809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30048" h="3809998">
                <a:moveTo>
                  <a:pt x="2183095" y="18"/>
                </a:moveTo>
                <a:cubicBezTo>
                  <a:pt x="2652021" y="-4644"/>
                  <a:pt x="3095337" y="947177"/>
                  <a:pt x="3425027" y="1440807"/>
                </a:cubicBezTo>
                <a:cubicBezTo>
                  <a:pt x="3436611" y="1458213"/>
                  <a:pt x="3455517" y="1484324"/>
                  <a:pt x="3480109" y="1517585"/>
                </a:cubicBezTo>
                <a:cubicBezTo>
                  <a:pt x="3749371" y="1882737"/>
                  <a:pt x="4144039" y="2208821"/>
                  <a:pt x="4221130" y="2801399"/>
                </a:cubicBezTo>
                <a:lnTo>
                  <a:pt x="4230048" y="2899971"/>
                </a:lnTo>
                <a:lnTo>
                  <a:pt x="4230048" y="3224557"/>
                </a:lnTo>
                <a:lnTo>
                  <a:pt x="4230047" y="3224568"/>
                </a:lnTo>
                <a:lnTo>
                  <a:pt x="4230047" y="3809998"/>
                </a:lnTo>
                <a:lnTo>
                  <a:pt x="4077743" y="3809998"/>
                </a:lnTo>
                <a:lnTo>
                  <a:pt x="892220" y="3809998"/>
                </a:lnTo>
                <a:lnTo>
                  <a:pt x="840654" y="3790763"/>
                </a:lnTo>
                <a:cubicBezTo>
                  <a:pt x="487978" y="3656636"/>
                  <a:pt x="58498" y="3454097"/>
                  <a:pt x="5750" y="2913921"/>
                </a:cubicBezTo>
                <a:cubicBezTo>
                  <a:pt x="-64577" y="2192439"/>
                  <a:pt x="527932" y="1403503"/>
                  <a:pt x="819614" y="1008105"/>
                </a:cubicBezTo>
                <a:cubicBezTo>
                  <a:pt x="1190771" y="504837"/>
                  <a:pt x="1667013" y="5308"/>
                  <a:pt x="2183095" y="18"/>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B4E82C7F-8602-4A38-A43F-2CC20AB9D8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4885154" flipH="1">
            <a:off x="7260230" y="-2526873"/>
            <a:ext cx="3738966" cy="6206270"/>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pic>
        <p:nvPicPr>
          <p:cNvPr id="5" name="Resim 4">
            <a:extLst>
              <a:ext uri="{FF2B5EF4-FFF2-40B4-BE49-F238E27FC236}">
                <a16:creationId xmlns:a16="http://schemas.microsoft.com/office/drawing/2014/main" id="{4168AEB8-4443-D267-7163-C3BE81C729EB}"/>
              </a:ext>
            </a:extLst>
          </p:cNvPr>
          <p:cNvPicPr>
            <a:picLocks noChangeAspect="1"/>
          </p:cNvPicPr>
          <p:nvPr/>
        </p:nvPicPr>
        <p:blipFill>
          <a:blip r:embed="rId2"/>
          <a:stretch>
            <a:fillRect/>
          </a:stretch>
        </p:blipFill>
        <p:spPr>
          <a:xfrm>
            <a:off x="6322485" y="572118"/>
            <a:ext cx="3539270" cy="2375214"/>
          </a:xfrm>
          <a:prstGeom prst="rect">
            <a:avLst/>
          </a:prstGeom>
        </p:spPr>
      </p:pic>
      <p:sp>
        <p:nvSpPr>
          <p:cNvPr id="3" name="İçerik Yer Tutucusu 2">
            <a:extLst>
              <a:ext uri="{FF2B5EF4-FFF2-40B4-BE49-F238E27FC236}">
                <a16:creationId xmlns:a16="http://schemas.microsoft.com/office/drawing/2014/main" id="{397DE088-6D20-7E64-1801-03310CE8786E}"/>
              </a:ext>
            </a:extLst>
          </p:cNvPr>
          <p:cNvSpPr>
            <a:spLocks noGrp="1"/>
          </p:cNvSpPr>
          <p:nvPr>
            <p:ph idx="1"/>
          </p:nvPr>
        </p:nvSpPr>
        <p:spPr>
          <a:xfrm>
            <a:off x="762000" y="3047999"/>
            <a:ext cx="5334000" cy="3047999"/>
          </a:xfrm>
        </p:spPr>
        <p:txBody>
          <a:bodyPr>
            <a:normAutofit/>
          </a:bodyPr>
          <a:lstStyle/>
          <a:p>
            <a:pPr marL="0" indent="0">
              <a:lnSpc>
                <a:spcPct val="115000"/>
              </a:lnSpc>
              <a:buNone/>
            </a:pPr>
            <a:r>
              <a:rPr lang="tr-TR" sz="2200" dirty="0" err="1">
                <a:solidFill>
                  <a:schemeClr val="tx1"/>
                </a:solidFill>
                <a:latin typeface="Google Sans"/>
              </a:rPr>
              <a:t>Computer</a:t>
            </a:r>
            <a:r>
              <a:rPr lang="tr-TR" sz="2200" dirty="0">
                <a:solidFill>
                  <a:schemeClr val="tx1"/>
                </a:solidFill>
                <a:latin typeface="Google Sans"/>
              </a:rPr>
              <a:t> </a:t>
            </a:r>
            <a:r>
              <a:rPr lang="tr-TR" sz="2200" dirty="0" err="1">
                <a:solidFill>
                  <a:schemeClr val="tx1"/>
                </a:solidFill>
                <a:latin typeface="Google Sans"/>
              </a:rPr>
              <a:t>monitors</a:t>
            </a:r>
            <a:r>
              <a:rPr lang="tr-TR" sz="2200" dirty="0">
                <a:solidFill>
                  <a:schemeClr val="tx1"/>
                </a:solidFill>
                <a:latin typeface="Google Sans"/>
              </a:rPr>
              <a:t> </a:t>
            </a:r>
            <a:r>
              <a:rPr lang="tr-TR" sz="2200" dirty="0" err="1">
                <a:solidFill>
                  <a:schemeClr val="tx1"/>
                </a:solidFill>
                <a:latin typeface="Google Sans"/>
              </a:rPr>
              <a:t>convert</a:t>
            </a:r>
            <a:r>
              <a:rPr lang="tr-TR" sz="2200" dirty="0">
                <a:solidFill>
                  <a:schemeClr val="tx1"/>
                </a:solidFill>
                <a:latin typeface="Google Sans"/>
              </a:rPr>
              <a:t> </a:t>
            </a:r>
            <a:r>
              <a:rPr lang="tr-TR" sz="2200" dirty="0" err="1">
                <a:solidFill>
                  <a:schemeClr val="tx1"/>
                </a:solidFill>
                <a:latin typeface="Google Sans"/>
              </a:rPr>
              <a:t>signals</a:t>
            </a:r>
            <a:r>
              <a:rPr lang="tr-TR" sz="2200" dirty="0">
                <a:solidFill>
                  <a:schemeClr val="tx1"/>
                </a:solidFill>
                <a:latin typeface="Google Sans"/>
              </a:rPr>
              <a:t> </a:t>
            </a:r>
            <a:r>
              <a:rPr lang="tr-TR" sz="2200" dirty="0" err="1">
                <a:solidFill>
                  <a:schemeClr val="tx1"/>
                </a:solidFill>
                <a:latin typeface="Google Sans"/>
              </a:rPr>
              <a:t>from</a:t>
            </a:r>
            <a:r>
              <a:rPr lang="tr-TR" sz="2200" dirty="0">
                <a:solidFill>
                  <a:schemeClr val="tx1"/>
                </a:solidFill>
                <a:latin typeface="Google Sans"/>
              </a:rPr>
              <a:t>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device's</a:t>
            </a:r>
            <a:r>
              <a:rPr lang="tr-TR" sz="2200" dirty="0">
                <a:solidFill>
                  <a:schemeClr val="tx1"/>
                </a:solidFill>
                <a:latin typeface="Google Sans"/>
              </a:rPr>
              <a:t> </a:t>
            </a:r>
            <a:r>
              <a:rPr lang="tr-TR" sz="2200" dirty="0" err="1">
                <a:solidFill>
                  <a:schemeClr val="tx1"/>
                </a:solidFill>
                <a:latin typeface="Google Sans"/>
              </a:rPr>
              <a:t>microprocessor</a:t>
            </a:r>
            <a:r>
              <a:rPr lang="tr-TR" sz="2200" dirty="0">
                <a:solidFill>
                  <a:schemeClr val="tx1"/>
                </a:solidFill>
                <a:latin typeface="Google Sans"/>
              </a:rPr>
              <a:t> </a:t>
            </a:r>
            <a:r>
              <a:rPr lang="tr-TR" sz="2200" dirty="0" err="1">
                <a:solidFill>
                  <a:schemeClr val="tx1"/>
                </a:solidFill>
                <a:latin typeface="Google Sans"/>
              </a:rPr>
              <a:t>into</a:t>
            </a:r>
            <a:r>
              <a:rPr lang="tr-TR" sz="2200" dirty="0">
                <a:solidFill>
                  <a:schemeClr val="tx1"/>
                </a:solidFill>
                <a:latin typeface="Google Sans"/>
              </a:rPr>
              <a:t> </a:t>
            </a:r>
            <a:r>
              <a:rPr lang="tr-TR" sz="2200" dirty="0" err="1">
                <a:solidFill>
                  <a:schemeClr val="tx1"/>
                </a:solidFill>
                <a:latin typeface="Google Sans"/>
              </a:rPr>
              <a:t>images</a:t>
            </a:r>
            <a:r>
              <a:rPr lang="tr-TR" sz="2200" dirty="0">
                <a:solidFill>
                  <a:schemeClr val="tx1"/>
                </a:solidFill>
                <a:latin typeface="Google Sans"/>
              </a:rPr>
              <a:t>. </a:t>
            </a:r>
            <a:r>
              <a:rPr lang="tr-TR" sz="2200" dirty="0" err="1">
                <a:solidFill>
                  <a:schemeClr val="tx1"/>
                </a:solidFill>
                <a:latin typeface="Google Sans"/>
              </a:rPr>
              <a:t>This</a:t>
            </a:r>
            <a:r>
              <a:rPr lang="tr-TR" sz="2200" dirty="0">
                <a:solidFill>
                  <a:schemeClr val="tx1"/>
                </a:solidFill>
                <a:latin typeface="Google Sans"/>
              </a:rPr>
              <a:t> </a:t>
            </a:r>
            <a:r>
              <a:rPr lang="tr-TR" sz="2200" dirty="0" err="1">
                <a:solidFill>
                  <a:schemeClr val="tx1"/>
                </a:solidFill>
                <a:latin typeface="Google Sans"/>
              </a:rPr>
              <a:t>device</a:t>
            </a:r>
            <a:r>
              <a:rPr lang="tr-TR" sz="2200" dirty="0">
                <a:solidFill>
                  <a:schemeClr val="tx1"/>
                </a:solidFill>
                <a:latin typeface="Google Sans"/>
              </a:rPr>
              <a:t>; </a:t>
            </a:r>
            <a:r>
              <a:rPr lang="tr-TR" sz="2200" dirty="0" err="1">
                <a:solidFill>
                  <a:schemeClr val="tx1"/>
                </a:solidFill>
                <a:latin typeface="Google Sans"/>
              </a:rPr>
              <a:t>It</a:t>
            </a:r>
            <a:r>
              <a:rPr lang="tr-TR" sz="2200" dirty="0">
                <a:solidFill>
                  <a:schemeClr val="tx1"/>
                </a:solidFill>
                <a:latin typeface="Google Sans"/>
              </a:rPr>
              <a:t> is </a:t>
            </a:r>
            <a:r>
              <a:rPr lang="tr-TR" sz="2200" dirty="0" err="1">
                <a:solidFill>
                  <a:schemeClr val="tx1"/>
                </a:solidFill>
                <a:latin typeface="Google Sans"/>
              </a:rPr>
              <a:t>used</a:t>
            </a:r>
            <a:r>
              <a:rPr lang="tr-TR" sz="2200" dirty="0">
                <a:solidFill>
                  <a:schemeClr val="tx1"/>
                </a:solidFill>
                <a:latin typeface="Google Sans"/>
              </a:rPr>
              <a:t> </a:t>
            </a:r>
            <a:r>
              <a:rPr lang="tr-TR" sz="2200" dirty="0" err="1">
                <a:solidFill>
                  <a:schemeClr val="tx1"/>
                </a:solidFill>
                <a:latin typeface="Google Sans"/>
              </a:rPr>
              <a:t>to</a:t>
            </a:r>
            <a:r>
              <a:rPr lang="tr-TR" sz="2200" dirty="0">
                <a:solidFill>
                  <a:schemeClr val="tx1"/>
                </a:solidFill>
                <a:latin typeface="Google Sans"/>
              </a:rPr>
              <a:t> </a:t>
            </a:r>
            <a:r>
              <a:rPr lang="tr-TR" sz="2200" dirty="0" err="1">
                <a:solidFill>
                  <a:schemeClr val="tx1"/>
                </a:solidFill>
                <a:latin typeface="Google Sans"/>
              </a:rPr>
              <a:t>visually</a:t>
            </a:r>
            <a:r>
              <a:rPr lang="tr-TR" sz="2200" dirty="0">
                <a:solidFill>
                  <a:schemeClr val="tx1"/>
                </a:solidFill>
                <a:latin typeface="Google Sans"/>
              </a:rPr>
              <a:t> </a:t>
            </a:r>
            <a:r>
              <a:rPr lang="tr-TR" sz="2200" dirty="0" err="1">
                <a:solidFill>
                  <a:schemeClr val="tx1"/>
                </a:solidFill>
                <a:latin typeface="Google Sans"/>
              </a:rPr>
              <a:t>display</a:t>
            </a:r>
            <a:r>
              <a:rPr lang="tr-TR" sz="2200" dirty="0">
                <a:solidFill>
                  <a:schemeClr val="tx1"/>
                </a:solidFill>
                <a:latin typeface="Google Sans"/>
              </a:rPr>
              <a:t> </a:t>
            </a:r>
            <a:r>
              <a:rPr lang="tr-TR" sz="2200" dirty="0" err="1">
                <a:solidFill>
                  <a:schemeClr val="tx1"/>
                </a:solidFill>
                <a:latin typeface="Google Sans"/>
              </a:rPr>
              <a:t>photos</a:t>
            </a:r>
            <a:r>
              <a:rPr lang="tr-TR" sz="2200" dirty="0">
                <a:solidFill>
                  <a:schemeClr val="tx1"/>
                </a:solidFill>
                <a:latin typeface="Google Sans"/>
              </a:rPr>
              <a:t>, </a:t>
            </a:r>
            <a:r>
              <a:rPr lang="tr-TR" sz="2200" dirty="0" err="1">
                <a:solidFill>
                  <a:schemeClr val="tx1"/>
                </a:solidFill>
                <a:latin typeface="Google Sans"/>
              </a:rPr>
              <a:t>documents</a:t>
            </a:r>
            <a:r>
              <a:rPr lang="tr-TR" sz="2200" dirty="0">
                <a:solidFill>
                  <a:schemeClr val="tx1"/>
                </a:solidFill>
                <a:latin typeface="Google Sans"/>
              </a:rPr>
              <a:t>, </a:t>
            </a:r>
            <a:r>
              <a:rPr lang="tr-TR" sz="2200" dirty="0" err="1">
                <a:solidFill>
                  <a:schemeClr val="tx1"/>
                </a:solidFill>
                <a:latin typeface="Google Sans"/>
              </a:rPr>
              <a:t>videos</a:t>
            </a:r>
            <a:r>
              <a:rPr lang="tr-TR" sz="2200" dirty="0">
                <a:solidFill>
                  <a:schemeClr val="tx1"/>
                </a:solidFill>
                <a:latin typeface="Google Sans"/>
              </a:rPr>
              <a:t>, </a:t>
            </a:r>
            <a:r>
              <a:rPr lang="tr-TR" sz="2200" dirty="0" err="1">
                <a:solidFill>
                  <a:schemeClr val="tx1"/>
                </a:solidFill>
                <a:latin typeface="Google Sans"/>
              </a:rPr>
              <a:t>movies</a:t>
            </a:r>
            <a:r>
              <a:rPr lang="tr-TR" sz="2200" dirty="0">
                <a:solidFill>
                  <a:schemeClr val="tx1"/>
                </a:solidFill>
                <a:latin typeface="Google Sans"/>
              </a:rPr>
              <a:t> </a:t>
            </a:r>
            <a:r>
              <a:rPr lang="tr-TR" sz="2200" dirty="0" err="1">
                <a:solidFill>
                  <a:schemeClr val="tx1"/>
                </a:solidFill>
                <a:latin typeface="Google Sans"/>
              </a:rPr>
              <a:t>or</a:t>
            </a:r>
            <a:r>
              <a:rPr lang="tr-TR" sz="2200" dirty="0">
                <a:solidFill>
                  <a:schemeClr val="tx1"/>
                </a:solidFill>
                <a:latin typeface="Google Sans"/>
              </a:rPr>
              <a:t> </a:t>
            </a:r>
            <a:r>
              <a:rPr lang="tr-TR" sz="2200" dirty="0" err="1">
                <a:solidFill>
                  <a:schemeClr val="tx1"/>
                </a:solidFill>
                <a:latin typeface="Google Sans"/>
              </a:rPr>
              <a:t>any</a:t>
            </a:r>
            <a:r>
              <a:rPr lang="tr-TR" sz="2200" dirty="0">
                <a:solidFill>
                  <a:schemeClr val="tx1"/>
                </a:solidFill>
                <a:latin typeface="Google Sans"/>
              </a:rPr>
              <a:t> </a:t>
            </a:r>
            <a:r>
              <a:rPr lang="tr-TR" sz="2200" dirty="0" err="1">
                <a:solidFill>
                  <a:schemeClr val="tx1"/>
                </a:solidFill>
                <a:latin typeface="Google Sans"/>
              </a:rPr>
              <a:t>other</a:t>
            </a:r>
            <a:r>
              <a:rPr lang="tr-TR" sz="2200" dirty="0">
                <a:solidFill>
                  <a:schemeClr val="tx1"/>
                </a:solidFill>
                <a:latin typeface="Google Sans"/>
              </a:rPr>
              <a:t> </a:t>
            </a:r>
            <a:r>
              <a:rPr lang="tr-TR" sz="2200" dirty="0" err="1">
                <a:solidFill>
                  <a:schemeClr val="tx1"/>
                </a:solidFill>
                <a:latin typeface="Google Sans"/>
              </a:rPr>
              <a:t>content</a:t>
            </a:r>
            <a:r>
              <a:rPr lang="tr-TR" sz="2200" dirty="0">
                <a:solidFill>
                  <a:schemeClr val="tx1"/>
                </a:solidFill>
                <a:latin typeface="Google Sans"/>
              </a:rPr>
              <a:t>.</a:t>
            </a:r>
          </a:p>
          <a:p>
            <a:pPr marL="0" indent="0">
              <a:lnSpc>
                <a:spcPct val="115000"/>
              </a:lnSpc>
              <a:buNone/>
            </a:pPr>
            <a:r>
              <a:rPr lang="tr-TR" sz="2200" dirty="0" err="1">
                <a:solidFill>
                  <a:schemeClr val="tx1"/>
                </a:solidFill>
                <a:latin typeface="Google Sans"/>
              </a:rPr>
              <a:t>We</a:t>
            </a:r>
            <a:r>
              <a:rPr lang="tr-TR" sz="2200" dirty="0">
                <a:solidFill>
                  <a:schemeClr val="tx1"/>
                </a:solidFill>
                <a:latin typeface="Google Sans"/>
              </a:rPr>
              <a:t> </a:t>
            </a:r>
            <a:r>
              <a:rPr lang="tr-TR" sz="2200" dirty="0" err="1">
                <a:solidFill>
                  <a:schemeClr val="tx1"/>
                </a:solidFill>
                <a:latin typeface="Google Sans"/>
              </a:rPr>
              <a:t>use</a:t>
            </a:r>
            <a:r>
              <a:rPr lang="tr-TR" sz="2200" dirty="0">
                <a:solidFill>
                  <a:schemeClr val="tx1"/>
                </a:solidFill>
                <a:latin typeface="Google Sans"/>
              </a:rPr>
              <a:t> 2 </a:t>
            </a:r>
            <a:r>
              <a:rPr lang="tr-TR" sz="2200" dirty="0" err="1">
                <a:solidFill>
                  <a:schemeClr val="tx1"/>
                </a:solidFill>
                <a:latin typeface="Google Sans"/>
              </a:rPr>
              <a:t>monitors</a:t>
            </a:r>
            <a:r>
              <a:rPr lang="tr-TR" sz="2200" dirty="0">
                <a:solidFill>
                  <a:schemeClr val="tx1"/>
                </a:solidFill>
                <a:latin typeface="Google Sans"/>
              </a:rPr>
              <a:t> </a:t>
            </a:r>
            <a:r>
              <a:rPr lang="tr-TR" sz="2200" dirty="0" err="1">
                <a:solidFill>
                  <a:schemeClr val="tx1"/>
                </a:solidFill>
                <a:latin typeface="Google Sans"/>
              </a:rPr>
              <a:t>together</a:t>
            </a:r>
            <a:r>
              <a:rPr lang="tr-TR" sz="2200" dirty="0">
                <a:solidFill>
                  <a:schemeClr val="tx1"/>
                </a:solidFill>
                <a:latin typeface="Google Sans"/>
              </a:rPr>
              <a:t>.</a:t>
            </a:r>
          </a:p>
        </p:txBody>
      </p:sp>
      <p:sp>
        <p:nvSpPr>
          <p:cNvPr id="2" name="Başlık 1">
            <a:extLst>
              <a:ext uri="{FF2B5EF4-FFF2-40B4-BE49-F238E27FC236}">
                <a16:creationId xmlns:a16="http://schemas.microsoft.com/office/drawing/2014/main" id="{704D39AB-0AC7-5DEE-3FA4-8F0C40924D37}"/>
              </a:ext>
            </a:extLst>
          </p:cNvPr>
          <p:cNvSpPr>
            <a:spLocks noGrp="1"/>
          </p:cNvSpPr>
          <p:nvPr>
            <p:ph type="title"/>
          </p:nvPr>
        </p:nvSpPr>
        <p:spPr>
          <a:xfrm>
            <a:off x="762000" y="1523997"/>
            <a:ext cx="5334000" cy="1524000"/>
          </a:xfrm>
        </p:spPr>
        <p:txBody>
          <a:bodyPr>
            <a:normAutofit/>
          </a:bodyPr>
          <a:lstStyle/>
          <a:p>
            <a:r>
              <a:rPr lang="tr-TR" sz="3200"/>
              <a:t>10- Monitors</a:t>
            </a:r>
          </a:p>
        </p:txBody>
      </p:sp>
      <p:pic>
        <p:nvPicPr>
          <p:cNvPr id="4" name="Resim 3">
            <a:extLst>
              <a:ext uri="{FF2B5EF4-FFF2-40B4-BE49-F238E27FC236}">
                <a16:creationId xmlns:a16="http://schemas.microsoft.com/office/drawing/2014/main" id="{CE477C93-B538-9BFF-69F9-C9FA1D4E3EC8}"/>
              </a:ext>
            </a:extLst>
          </p:cNvPr>
          <p:cNvPicPr>
            <a:picLocks noChangeAspect="1"/>
          </p:cNvPicPr>
          <p:nvPr/>
        </p:nvPicPr>
        <p:blipFill>
          <a:blip r:embed="rId3"/>
          <a:stretch>
            <a:fillRect/>
          </a:stretch>
        </p:blipFill>
        <p:spPr>
          <a:xfrm>
            <a:off x="7620001" y="3514725"/>
            <a:ext cx="3809999" cy="2876549"/>
          </a:xfrm>
          <a:prstGeom prst="rect">
            <a:avLst/>
          </a:prstGeom>
        </p:spPr>
      </p:pic>
      <p:pic>
        <p:nvPicPr>
          <p:cNvPr id="6" name="Resim 5">
            <a:hlinkClick r:id="rId4"/>
            <a:extLst>
              <a:ext uri="{FF2B5EF4-FFF2-40B4-BE49-F238E27FC236}">
                <a16:creationId xmlns:a16="http://schemas.microsoft.com/office/drawing/2014/main" id="{64269DB3-957E-42BA-D1FD-A7645D9D404D}"/>
              </a:ext>
            </a:extLst>
          </p:cNvPr>
          <p:cNvPicPr>
            <a:picLocks noChangeAspect="1"/>
          </p:cNvPicPr>
          <p:nvPr/>
        </p:nvPicPr>
        <p:blipFill>
          <a:blip r:embed="rId5"/>
          <a:stretch>
            <a:fillRect/>
          </a:stretch>
        </p:blipFill>
        <p:spPr>
          <a:xfrm>
            <a:off x="10613065" y="2065264"/>
            <a:ext cx="816935" cy="676715"/>
          </a:xfrm>
          <a:prstGeom prst="rect">
            <a:avLst/>
          </a:prstGeom>
        </p:spPr>
      </p:pic>
      <p:pic>
        <p:nvPicPr>
          <p:cNvPr id="7" name="Resim 6">
            <a:hlinkClick r:id="rId6"/>
            <a:extLst>
              <a:ext uri="{FF2B5EF4-FFF2-40B4-BE49-F238E27FC236}">
                <a16:creationId xmlns:a16="http://schemas.microsoft.com/office/drawing/2014/main" id="{160E4103-C3E2-58CD-A46D-97382EB786DF}"/>
              </a:ext>
            </a:extLst>
          </p:cNvPr>
          <p:cNvPicPr>
            <a:picLocks noChangeAspect="1"/>
          </p:cNvPicPr>
          <p:nvPr/>
        </p:nvPicPr>
        <p:blipFill>
          <a:blip r:embed="rId5"/>
          <a:stretch>
            <a:fillRect/>
          </a:stretch>
        </p:blipFill>
        <p:spPr>
          <a:xfrm>
            <a:off x="6349046" y="5263613"/>
            <a:ext cx="816935" cy="676715"/>
          </a:xfrm>
          <a:prstGeom prst="rect">
            <a:avLst/>
          </a:prstGeom>
        </p:spPr>
      </p:pic>
    </p:spTree>
    <p:extLst>
      <p:ext uri="{BB962C8B-B14F-4D97-AF65-F5344CB8AC3E}">
        <p14:creationId xmlns:p14="http://schemas.microsoft.com/office/powerpoint/2010/main" val="2770097990"/>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FAD495A-FDC2-A020-B7EC-09A21A8BB56F}"/>
              </a:ext>
            </a:extLst>
          </p:cNvPr>
          <p:cNvSpPr>
            <a:spLocks noGrp="1"/>
          </p:cNvSpPr>
          <p:nvPr>
            <p:ph type="title"/>
          </p:nvPr>
        </p:nvSpPr>
        <p:spPr/>
        <p:txBody>
          <a:bodyPr/>
          <a:lstStyle/>
          <a:p>
            <a:r>
              <a:rPr lang="tr-TR" dirty="0" err="1"/>
              <a:t>Cost</a:t>
            </a:r>
            <a:endParaRPr lang="tr-TR" dirty="0"/>
          </a:p>
        </p:txBody>
      </p:sp>
      <p:sp>
        <p:nvSpPr>
          <p:cNvPr id="3" name="İçerik Yer Tutucusu 2">
            <a:extLst>
              <a:ext uri="{FF2B5EF4-FFF2-40B4-BE49-F238E27FC236}">
                <a16:creationId xmlns:a16="http://schemas.microsoft.com/office/drawing/2014/main" id="{584109AA-C269-DB50-7D81-07C47B4360ED}"/>
              </a:ext>
            </a:extLst>
          </p:cNvPr>
          <p:cNvSpPr>
            <a:spLocks noGrp="1"/>
          </p:cNvSpPr>
          <p:nvPr>
            <p:ph idx="1"/>
          </p:nvPr>
        </p:nvSpPr>
        <p:spPr>
          <a:xfrm>
            <a:off x="762000" y="2286000"/>
            <a:ext cx="4920344" cy="3818083"/>
          </a:xfrm>
        </p:spPr>
        <p:txBody>
          <a:bodyPr/>
          <a:lstStyle/>
          <a:p>
            <a:r>
              <a:rPr lang="tr-TR" sz="1500" dirty="0">
                <a:solidFill>
                  <a:schemeClr val="tx1"/>
                </a:solidFill>
                <a:latin typeface="Google Sans"/>
              </a:rPr>
              <a:t>Case			6.427 </a:t>
            </a:r>
            <a:r>
              <a:rPr lang="tr-TR" sz="1500" dirty="0" err="1">
                <a:solidFill>
                  <a:schemeClr val="tx1"/>
                </a:solidFill>
                <a:latin typeface="Google Sans"/>
              </a:rPr>
              <a:t>Turkish</a:t>
            </a:r>
            <a:r>
              <a:rPr lang="tr-TR" sz="1500" dirty="0">
                <a:solidFill>
                  <a:schemeClr val="tx1"/>
                </a:solidFill>
                <a:latin typeface="Google Sans"/>
              </a:rPr>
              <a:t> </a:t>
            </a:r>
            <a:r>
              <a:rPr lang="tr-TR" sz="1500" dirty="0" err="1">
                <a:solidFill>
                  <a:schemeClr val="tx1"/>
                </a:solidFill>
                <a:latin typeface="Google Sans"/>
              </a:rPr>
              <a:t>Liras</a:t>
            </a:r>
            <a:endParaRPr lang="tr-TR" sz="1500" dirty="0">
              <a:solidFill>
                <a:schemeClr val="tx1"/>
              </a:solidFill>
              <a:latin typeface="Google Sans"/>
            </a:endParaRPr>
          </a:p>
          <a:p>
            <a:r>
              <a:rPr lang="tr-TR" sz="1500" dirty="0" err="1">
                <a:solidFill>
                  <a:schemeClr val="tx1"/>
                </a:solidFill>
                <a:latin typeface="Google Sans"/>
              </a:rPr>
              <a:t>Power</a:t>
            </a:r>
            <a:r>
              <a:rPr lang="tr-TR" sz="1500" dirty="0">
                <a:solidFill>
                  <a:schemeClr val="tx1"/>
                </a:solidFill>
                <a:latin typeface="Google Sans"/>
              </a:rPr>
              <a:t>			4,493 </a:t>
            </a:r>
            <a:r>
              <a:rPr lang="tr-TR" sz="1500" dirty="0" err="1">
                <a:solidFill>
                  <a:schemeClr val="tx1"/>
                </a:solidFill>
                <a:latin typeface="Google Sans"/>
              </a:rPr>
              <a:t>Turkish</a:t>
            </a:r>
            <a:r>
              <a:rPr lang="tr-TR" sz="1500" dirty="0">
                <a:solidFill>
                  <a:schemeClr val="tx1"/>
                </a:solidFill>
                <a:latin typeface="Google Sans"/>
              </a:rPr>
              <a:t> </a:t>
            </a:r>
            <a:r>
              <a:rPr lang="tr-TR" sz="1500" dirty="0" err="1">
                <a:solidFill>
                  <a:schemeClr val="tx1"/>
                </a:solidFill>
                <a:latin typeface="Google Sans"/>
              </a:rPr>
              <a:t>Liras</a:t>
            </a:r>
            <a:endParaRPr lang="tr-TR" sz="1500" dirty="0">
              <a:solidFill>
                <a:schemeClr val="tx1"/>
              </a:solidFill>
              <a:latin typeface="Google Sans"/>
            </a:endParaRPr>
          </a:p>
          <a:p>
            <a:r>
              <a:rPr lang="tr-TR" sz="1500" dirty="0" err="1">
                <a:solidFill>
                  <a:schemeClr val="tx1"/>
                </a:solidFill>
                <a:latin typeface="Google Sans"/>
              </a:rPr>
              <a:t>Cooler</a:t>
            </a:r>
            <a:r>
              <a:rPr lang="tr-TR" sz="1500" dirty="0">
                <a:solidFill>
                  <a:schemeClr val="tx1"/>
                </a:solidFill>
                <a:latin typeface="Google Sans"/>
              </a:rPr>
              <a:t>			11.912 </a:t>
            </a:r>
            <a:r>
              <a:rPr lang="tr-TR" sz="1500" dirty="0" err="1">
                <a:solidFill>
                  <a:schemeClr val="tx1"/>
                </a:solidFill>
                <a:latin typeface="Google Sans"/>
              </a:rPr>
              <a:t>Turkish</a:t>
            </a:r>
            <a:r>
              <a:rPr lang="tr-TR" sz="1500" dirty="0">
                <a:solidFill>
                  <a:schemeClr val="tx1"/>
                </a:solidFill>
                <a:latin typeface="Google Sans"/>
              </a:rPr>
              <a:t> </a:t>
            </a:r>
            <a:r>
              <a:rPr lang="tr-TR" sz="1500" dirty="0" err="1">
                <a:solidFill>
                  <a:schemeClr val="tx1"/>
                </a:solidFill>
                <a:latin typeface="Google Sans"/>
              </a:rPr>
              <a:t>Liras</a:t>
            </a:r>
            <a:endParaRPr lang="tr-TR" sz="1500" dirty="0">
              <a:solidFill>
                <a:schemeClr val="tx1"/>
              </a:solidFill>
              <a:latin typeface="Google Sans"/>
            </a:endParaRPr>
          </a:p>
          <a:p>
            <a:r>
              <a:rPr lang="tr-TR" sz="1500" dirty="0">
                <a:solidFill>
                  <a:schemeClr val="tx1"/>
                </a:solidFill>
                <a:latin typeface="Google Sans"/>
              </a:rPr>
              <a:t>Video </a:t>
            </a:r>
            <a:r>
              <a:rPr lang="tr-TR" sz="1500" dirty="0" err="1">
                <a:solidFill>
                  <a:schemeClr val="tx1"/>
                </a:solidFill>
                <a:latin typeface="Google Sans"/>
              </a:rPr>
              <a:t>Card</a:t>
            </a:r>
            <a:r>
              <a:rPr lang="tr-TR" sz="1500" dirty="0">
                <a:solidFill>
                  <a:schemeClr val="tx1"/>
                </a:solidFill>
                <a:latin typeface="Google Sans"/>
              </a:rPr>
              <a:t>		53.000 </a:t>
            </a:r>
            <a:r>
              <a:rPr lang="tr-TR" sz="1500" dirty="0" err="1">
                <a:solidFill>
                  <a:schemeClr val="tx1"/>
                </a:solidFill>
                <a:latin typeface="Google Sans"/>
              </a:rPr>
              <a:t>Turkish</a:t>
            </a:r>
            <a:r>
              <a:rPr lang="tr-TR" sz="1500" dirty="0">
                <a:solidFill>
                  <a:schemeClr val="tx1"/>
                </a:solidFill>
                <a:latin typeface="Google Sans"/>
              </a:rPr>
              <a:t> </a:t>
            </a:r>
            <a:r>
              <a:rPr lang="tr-TR" sz="1500" dirty="0" err="1">
                <a:solidFill>
                  <a:schemeClr val="tx1"/>
                </a:solidFill>
                <a:latin typeface="Google Sans"/>
              </a:rPr>
              <a:t>Liras</a:t>
            </a:r>
            <a:endParaRPr lang="tr-TR" sz="1500" dirty="0">
              <a:solidFill>
                <a:schemeClr val="tx1"/>
              </a:solidFill>
              <a:latin typeface="Google Sans"/>
            </a:endParaRPr>
          </a:p>
          <a:p>
            <a:r>
              <a:rPr lang="tr-TR" sz="1500" dirty="0">
                <a:solidFill>
                  <a:schemeClr val="tx1"/>
                </a:solidFill>
                <a:latin typeface="Google Sans"/>
              </a:rPr>
              <a:t>RAM			17.121 </a:t>
            </a:r>
            <a:r>
              <a:rPr lang="tr-TR" sz="1500" dirty="0" err="1">
                <a:solidFill>
                  <a:schemeClr val="tx1"/>
                </a:solidFill>
                <a:latin typeface="Google Sans"/>
              </a:rPr>
              <a:t>Turkish</a:t>
            </a:r>
            <a:r>
              <a:rPr lang="tr-TR" sz="1500" dirty="0">
                <a:solidFill>
                  <a:schemeClr val="tx1"/>
                </a:solidFill>
                <a:latin typeface="Google Sans"/>
              </a:rPr>
              <a:t> </a:t>
            </a:r>
            <a:r>
              <a:rPr lang="tr-TR" sz="1500" dirty="0" err="1">
                <a:solidFill>
                  <a:schemeClr val="tx1"/>
                </a:solidFill>
                <a:latin typeface="Google Sans"/>
              </a:rPr>
              <a:t>Liras</a:t>
            </a:r>
            <a:endParaRPr lang="tr-TR" sz="1500" dirty="0">
              <a:solidFill>
                <a:schemeClr val="tx1"/>
              </a:solidFill>
              <a:latin typeface="Google Sans"/>
            </a:endParaRPr>
          </a:p>
          <a:p>
            <a:endParaRPr lang="tr-TR" sz="1500" dirty="0">
              <a:latin typeface="Google Sans"/>
            </a:endParaRPr>
          </a:p>
        </p:txBody>
      </p:sp>
      <p:sp>
        <p:nvSpPr>
          <p:cNvPr id="4" name="Metin kutusu 3">
            <a:extLst>
              <a:ext uri="{FF2B5EF4-FFF2-40B4-BE49-F238E27FC236}">
                <a16:creationId xmlns:a16="http://schemas.microsoft.com/office/drawing/2014/main" id="{BAB751CA-10C9-6452-ECBB-34DA1AE8059B}"/>
              </a:ext>
            </a:extLst>
          </p:cNvPr>
          <p:cNvSpPr txBox="1"/>
          <p:nvPr/>
        </p:nvSpPr>
        <p:spPr>
          <a:xfrm>
            <a:off x="6361043" y="2286000"/>
            <a:ext cx="5271715" cy="2311980"/>
          </a:xfrm>
          <a:prstGeom prst="rect">
            <a:avLst/>
          </a:prstGeom>
          <a:noFill/>
        </p:spPr>
        <p:txBody>
          <a:bodyPr wrap="square" rtlCol="0">
            <a:spAutoFit/>
          </a:bodyPr>
          <a:lstStyle/>
          <a:p>
            <a:pPr marL="228600" indent="-228600">
              <a:lnSpc>
                <a:spcPct val="125000"/>
              </a:lnSpc>
              <a:spcBef>
                <a:spcPts val="1000"/>
              </a:spcBef>
              <a:buFont typeface="Arial" panose="020B0604020202020204" pitchFamily="34" charset="0"/>
              <a:buChar char="•"/>
            </a:pPr>
            <a:r>
              <a:rPr lang="tr-TR" sz="1500" dirty="0">
                <a:latin typeface="Google Sans"/>
              </a:rPr>
              <a:t>CPU			22.369 </a:t>
            </a:r>
            <a:r>
              <a:rPr lang="tr-TR" sz="1500" dirty="0" err="1">
                <a:latin typeface="Google Sans"/>
              </a:rPr>
              <a:t>Turkish</a:t>
            </a:r>
            <a:r>
              <a:rPr lang="tr-TR" sz="1500" dirty="0">
                <a:latin typeface="Google Sans"/>
              </a:rPr>
              <a:t> </a:t>
            </a:r>
            <a:r>
              <a:rPr lang="tr-TR" sz="1500" dirty="0" err="1">
                <a:latin typeface="Google Sans"/>
              </a:rPr>
              <a:t>Liras</a:t>
            </a:r>
            <a:endParaRPr lang="tr-TR" sz="1500" dirty="0">
              <a:latin typeface="Google Sans"/>
            </a:endParaRPr>
          </a:p>
          <a:p>
            <a:pPr marL="228600" indent="-228600">
              <a:lnSpc>
                <a:spcPct val="125000"/>
              </a:lnSpc>
              <a:spcBef>
                <a:spcPts val="1000"/>
              </a:spcBef>
              <a:buFont typeface="Arial" panose="020B0604020202020204" pitchFamily="34" charset="0"/>
              <a:buChar char="•"/>
            </a:pPr>
            <a:r>
              <a:rPr lang="tr-TR" sz="1500" dirty="0" err="1">
                <a:latin typeface="Google Sans"/>
              </a:rPr>
              <a:t>Motherboard</a:t>
            </a:r>
            <a:r>
              <a:rPr lang="tr-TR" sz="1500" dirty="0">
                <a:latin typeface="Google Sans"/>
              </a:rPr>
              <a:t>		23.671 </a:t>
            </a:r>
            <a:r>
              <a:rPr lang="tr-TR" sz="1500" dirty="0" err="1">
                <a:latin typeface="Google Sans"/>
              </a:rPr>
              <a:t>Turkish</a:t>
            </a:r>
            <a:r>
              <a:rPr lang="tr-TR" sz="1500" dirty="0">
                <a:latin typeface="Google Sans"/>
              </a:rPr>
              <a:t> </a:t>
            </a:r>
            <a:r>
              <a:rPr lang="tr-TR" sz="1500" dirty="0" err="1">
                <a:latin typeface="Google Sans"/>
              </a:rPr>
              <a:t>Liras</a:t>
            </a:r>
            <a:endParaRPr lang="tr-TR" sz="1500" dirty="0">
              <a:latin typeface="Google Sans"/>
            </a:endParaRPr>
          </a:p>
          <a:p>
            <a:pPr marL="228600" indent="-228600">
              <a:lnSpc>
                <a:spcPct val="125000"/>
              </a:lnSpc>
              <a:spcBef>
                <a:spcPts val="1000"/>
              </a:spcBef>
              <a:buFont typeface="Arial" panose="020B0604020202020204" pitchFamily="34" charset="0"/>
              <a:buChar char="•"/>
            </a:pPr>
            <a:r>
              <a:rPr lang="tr-TR" sz="1500" dirty="0">
                <a:latin typeface="Google Sans"/>
              </a:rPr>
              <a:t>SSD			38,503 </a:t>
            </a:r>
            <a:r>
              <a:rPr lang="tr-TR" sz="1500" dirty="0" err="1">
                <a:latin typeface="Google Sans"/>
              </a:rPr>
              <a:t>Turkish</a:t>
            </a:r>
            <a:r>
              <a:rPr lang="tr-TR" sz="1500" dirty="0">
                <a:latin typeface="Google Sans"/>
              </a:rPr>
              <a:t> </a:t>
            </a:r>
            <a:r>
              <a:rPr lang="tr-TR" sz="1500" dirty="0" err="1">
                <a:latin typeface="Google Sans"/>
              </a:rPr>
              <a:t>Liras</a:t>
            </a:r>
            <a:endParaRPr lang="tr-TR" sz="1500" dirty="0">
              <a:latin typeface="Google Sans"/>
            </a:endParaRPr>
          </a:p>
          <a:p>
            <a:pPr marL="228600" indent="-228600">
              <a:lnSpc>
                <a:spcPct val="125000"/>
              </a:lnSpc>
              <a:spcBef>
                <a:spcPts val="1000"/>
              </a:spcBef>
              <a:buFont typeface="Arial" panose="020B0604020202020204" pitchFamily="34" charset="0"/>
              <a:buChar char="•"/>
            </a:pPr>
            <a:r>
              <a:rPr lang="tr-TR" sz="1500" dirty="0">
                <a:latin typeface="Google Sans"/>
              </a:rPr>
              <a:t>OS			4.100 </a:t>
            </a:r>
            <a:r>
              <a:rPr lang="tr-TR" sz="1500" dirty="0" err="1">
                <a:latin typeface="Google Sans"/>
              </a:rPr>
              <a:t>Turkish</a:t>
            </a:r>
            <a:r>
              <a:rPr lang="tr-TR" sz="1500" dirty="0">
                <a:latin typeface="Google Sans"/>
              </a:rPr>
              <a:t> </a:t>
            </a:r>
            <a:r>
              <a:rPr lang="tr-TR" sz="1500" dirty="0" err="1">
                <a:latin typeface="Google Sans"/>
              </a:rPr>
              <a:t>Liras</a:t>
            </a:r>
            <a:endParaRPr lang="tr-TR" sz="1500" dirty="0">
              <a:latin typeface="Google Sans"/>
            </a:endParaRPr>
          </a:p>
          <a:p>
            <a:pPr marL="228600" indent="-228600">
              <a:lnSpc>
                <a:spcPct val="125000"/>
              </a:lnSpc>
              <a:spcBef>
                <a:spcPts val="1000"/>
              </a:spcBef>
              <a:buFont typeface="Arial" panose="020B0604020202020204" pitchFamily="34" charset="0"/>
              <a:buChar char="•"/>
            </a:pPr>
            <a:r>
              <a:rPr lang="tr-TR" sz="1500" dirty="0" err="1">
                <a:latin typeface="Google Sans"/>
              </a:rPr>
              <a:t>Monitors</a:t>
            </a:r>
            <a:r>
              <a:rPr lang="tr-TR" sz="1500" dirty="0">
                <a:latin typeface="Google Sans"/>
              </a:rPr>
              <a:t>		42,000 </a:t>
            </a:r>
            <a:r>
              <a:rPr lang="tr-TR" sz="1500" dirty="0" err="1">
                <a:latin typeface="Google Sans"/>
              </a:rPr>
              <a:t>Turkish</a:t>
            </a:r>
            <a:r>
              <a:rPr lang="tr-TR" sz="1500" dirty="0">
                <a:latin typeface="Google Sans"/>
              </a:rPr>
              <a:t> </a:t>
            </a:r>
            <a:r>
              <a:rPr lang="tr-TR" sz="1500" dirty="0" err="1">
                <a:latin typeface="Google Sans"/>
              </a:rPr>
              <a:t>Liras</a:t>
            </a:r>
            <a:br>
              <a:rPr lang="tr-TR" sz="1500" dirty="0">
                <a:latin typeface="Google Sans"/>
              </a:rPr>
            </a:br>
            <a:r>
              <a:rPr lang="tr-TR" sz="1500" dirty="0">
                <a:latin typeface="Google Sans"/>
              </a:rPr>
              <a:t>			6.600 </a:t>
            </a:r>
            <a:r>
              <a:rPr lang="tr-TR" sz="1500" dirty="0" err="1">
                <a:latin typeface="Google Sans"/>
              </a:rPr>
              <a:t>Turkish</a:t>
            </a:r>
            <a:r>
              <a:rPr lang="tr-TR" sz="1500" dirty="0">
                <a:latin typeface="Google Sans"/>
              </a:rPr>
              <a:t> </a:t>
            </a:r>
            <a:r>
              <a:rPr lang="tr-TR" sz="1500" dirty="0" err="1">
                <a:latin typeface="Google Sans"/>
              </a:rPr>
              <a:t>Liras</a:t>
            </a:r>
            <a:endParaRPr lang="tr-TR" sz="1500" dirty="0">
              <a:latin typeface="Google Sans"/>
            </a:endParaRPr>
          </a:p>
        </p:txBody>
      </p:sp>
      <p:sp>
        <p:nvSpPr>
          <p:cNvPr id="5" name="Metin kutusu 4">
            <a:extLst>
              <a:ext uri="{FF2B5EF4-FFF2-40B4-BE49-F238E27FC236}">
                <a16:creationId xmlns:a16="http://schemas.microsoft.com/office/drawing/2014/main" id="{50ABA70F-841C-B022-397C-26FC73FCB4B6}"/>
              </a:ext>
            </a:extLst>
          </p:cNvPr>
          <p:cNvSpPr txBox="1"/>
          <p:nvPr/>
        </p:nvSpPr>
        <p:spPr>
          <a:xfrm>
            <a:off x="8996900" y="5661328"/>
            <a:ext cx="4365266" cy="359522"/>
          </a:xfrm>
          <a:prstGeom prst="rect">
            <a:avLst/>
          </a:prstGeom>
          <a:noFill/>
        </p:spPr>
        <p:txBody>
          <a:bodyPr wrap="square" rtlCol="0">
            <a:spAutoFit/>
          </a:bodyPr>
          <a:lstStyle/>
          <a:p>
            <a:pPr>
              <a:lnSpc>
                <a:spcPct val="125000"/>
              </a:lnSpc>
              <a:spcBef>
                <a:spcPts val="1000"/>
              </a:spcBef>
            </a:pPr>
            <a:r>
              <a:rPr lang="tr-TR" sz="1500" dirty="0">
                <a:latin typeface="Google Sans"/>
              </a:rPr>
              <a:t>Total 230.196 </a:t>
            </a:r>
            <a:r>
              <a:rPr lang="tr-TR" sz="1500" dirty="0" err="1">
                <a:latin typeface="Google Sans"/>
              </a:rPr>
              <a:t>Turkish</a:t>
            </a:r>
            <a:r>
              <a:rPr lang="tr-TR" sz="1500" dirty="0">
                <a:latin typeface="Google Sans"/>
              </a:rPr>
              <a:t> </a:t>
            </a:r>
            <a:r>
              <a:rPr lang="tr-TR" sz="1500" dirty="0" err="1">
                <a:latin typeface="Google Sans"/>
              </a:rPr>
              <a:t>Liras</a:t>
            </a:r>
            <a:endParaRPr lang="tr-TR" sz="1500" dirty="0">
              <a:latin typeface="Google Sans"/>
            </a:endParaRPr>
          </a:p>
        </p:txBody>
      </p:sp>
      <p:pic>
        <p:nvPicPr>
          <p:cNvPr id="6" name="Resim 5">
            <a:hlinkClick r:id="rId2"/>
            <a:extLst>
              <a:ext uri="{FF2B5EF4-FFF2-40B4-BE49-F238E27FC236}">
                <a16:creationId xmlns:a16="http://schemas.microsoft.com/office/drawing/2014/main" id="{89CCE129-F0AE-5AD3-0DA0-C51464E564D6}"/>
              </a:ext>
            </a:extLst>
          </p:cNvPr>
          <p:cNvPicPr>
            <a:picLocks noChangeAspect="1"/>
          </p:cNvPicPr>
          <p:nvPr/>
        </p:nvPicPr>
        <p:blipFill>
          <a:blip r:embed="rId3"/>
          <a:stretch>
            <a:fillRect/>
          </a:stretch>
        </p:blipFill>
        <p:spPr>
          <a:xfrm>
            <a:off x="1180698" y="5322970"/>
            <a:ext cx="816935" cy="676715"/>
          </a:xfrm>
          <a:prstGeom prst="rect">
            <a:avLst/>
          </a:prstGeom>
        </p:spPr>
      </p:pic>
    </p:spTree>
    <p:extLst>
      <p:ext uri="{BB962C8B-B14F-4D97-AF65-F5344CB8AC3E}">
        <p14:creationId xmlns:p14="http://schemas.microsoft.com/office/powerpoint/2010/main" val="112052747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C0650F71-CF4B-0124-3FA1-FF10A92FA8DC}"/>
              </a:ext>
            </a:extLst>
          </p:cNvPr>
          <p:cNvSpPr>
            <a:spLocks noGrp="1"/>
          </p:cNvSpPr>
          <p:nvPr>
            <p:ph idx="1"/>
          </p:nvPr>
        </p:nvSpPr>
        <p:spPr/>
        <p:txBody>
          <a:bodyPr/>
          <a:lstStyle/>
          <a:p>
            <a:pPr marL="0" indent="0" algn="r">
              <a:buNone/>
            </a:pPr>
            <a:endParaRPr lang="tr-TR" dirty="0"/>
          </a:p>
          <a:p>
            <a:pPr marL="0" indent="0" algn="r">
              <a:buNone/>
            </a:pPr>
            <a:endParaRPr lang="tr-TR" dirty="0"/>
          </a:p>
          <a:p>
            <a:pPr marL="0" indent="0" algn="r">
              <a:buNone/>
            </a:pPr>
            <a:endParaRPr lang="tr-TR" dirty="0"/>
          </a:p>
          <a:p>
            <a:pPr marL="0" indent="0" algn="r">
              <a:buNone/>
            </a:pPr>
            <a:endParaRPr lang="tr-TR" dirty="0"/>
          </a:p>
          <a:p>
            <a:pPr marL="0" indent="0" algn="r">
              <a:buNone/>
            </a:pPr>
            <a:endParaRPr lang="tr-TR" dirty="0"/>
          </a:p>
          <a:p>
            <a:pPr marL="0" indent="0" algn="r">
              <a:buNone/>
            </a:pPr>
            <a:r>
              <a:rPr lang="tr-TR" sz="2400" dirty="0" err="1">
                <a:solidFill>
                  <a:schemeClr val="tx1"/>
                </a:solidFill>
                <a:latin typeface="Google Sans"/>
              </a:rPr>
              <a:t>Thanks</a:t>
            </a:r>
            <a:r>
              <a:rPr lang="tr-TR" sz="2400" dirty="0">
                <a:solidFill>
                  <a:schemeClr val="tx1"/>
                </a:solidFill>
                <a:latin typeface="Google Sans"/>
              </a:rPr>
              <a:t> </a:t>
            </a:r>
            <a:r>
              <a:rPr lang="tr-TR" sz="2400" dirty="0" err="1">
                <a:solidFill>
                  <a:schemeClr val="tx1"/>
                </a:solidFill>
                <a:latin typeface="Google Sans"/>
              </a:rPr>
              <a:t>for</a:t>
            </a:r>
            <a:r>
              <a:rPr lang="tr-TR" sz="2400" dirty="0">
                <a:solidFill>
                  <a:schemeClr val="tx1"/>
                </a:solidFill>
                <a:latin typeface="Google Sans"/>
              </a:rPr>
              <a:t> </a:t>
            </a:r>
            <a:r>
              <a:rPr lang="tr-TR" sz="2400" dirty="0" err="1">
                <a:solidFill>
                  <a:schemeClr val="tx1"/>
                </a:solidFill>
                <a:latin typeface="Google Sans"/>
              </a:rPr>
              <a:t>watching</a:t>
            </a:r>
            <a:r>
              <a:rPr lang="tr-TR" sz="2400" dirty="0">
                <a:solidFill>
                  <a:schemeClr val="tx1"/>
                </a:solidFill>
                <a:latin typeface="Google Sans"/>
              </a:rPr>
              <a:t> </a:t>
            </a:r>
            <a:r>
              <a:rPr lang="tr-TR" sz="2400" dirty="0" err="1">
                <a:solidFill>
                  <a:schemeClr val="tx1"/>
                </a:solidFill>
                <a:latin typeface="Google Sans"/>
              </a:rPr>
              <a:t>and</a:t>
            </a:r>
            <a:r>
              <a:rPr lang="tr-TR" sz="2400" dirty="0">
                <a:solidFill>
                  <a:schemeClr val="tx1"/>
                </a:solidFill>
                <a:latin typeface="Google Sans"/>
              </a:rPr>
              <a:t> </a:t>
            </a:r>
            <a:r>
              <a:rPr lang="tr-TR" sz="2400" dirty="0" err="1">
                <a:solidFill>
                  <a:schemeClr val="tx1"/>
                </a:solidFill>
                <a:latin typeface="Google Sans"/>
              </a:rPr>
              <a:t>listening</a:t>
            </a:r>
            <a:r>
              <a:rPr lang="tr-TR" sz="2400" dirty="0">
                <a:solidFill>
                  <a:schemeClr val="tx1"/>
                </a:solidFill>
                <a:latin typeface="Google Sans"/>
              </a:rPr>
              <a:t> us.</a:t>
            </a:r>
          </a:p>
        </p:txBody>
      </p:sp>
    </p:spTree>
    <p:extLst>
      <p:ext uri="{BB962C8B-B14F-4D97-AF65-F5344CB8AC3E}">
        <p14:creationId xmlns:p14="http://schemas.microsoft.com/office/powerpoint/2010/main" val="1402298388"/>
      </p:ext>
    </p:extLst>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E6B9A71-4807-D165-3CF2-32D8FC5BDD7D}"/>
              </a:ext>
            </a:extLst>
          </p:cNvPr>
          <p:cNvSpPr>
            <a:spLocks noGrp="1"/>
          </p:cNvSpPr>
          <p:nvPr>
            <p:ph type="title"/>
          </p:nvPr>
        </p:nvSpPr>
        <p:spPr/>
        <p:txBody>
          <a:bodyPr/>
          <a:lstStyle/>
          <a:p>
            <a:r>
              <a:rPr lang="tr-TR" dirty="0" err="1"/>
              <a:t>Explanation</a:t>
            </a:r>
            <a:endParaRPr lang="tr-TR" dirty="0"/>
          </a:p>
        </p:txBody>
      </p:sp>
      <p:sp>
        <p:nvSpPr>
          <p:cNvPr id="3" name="İçerik Yer Tutucusu 2">
            <a:extLst>
              <a:ext uri="{FF2B5EF4-FFF2-40B4-BE49-F238E27FC236}">
                <a16:creationId xmlns:a16="http://schemas.microsoft.com/office/drawing/2014/main" id="{BEF2BD3F-4B0B-E4D3-0F45-8A73007089CF}"/>
              </a:ext>
            </a:extLst>
          </p:cNvPr>
          <p:cNvSpPr>
            <a:spLocks noGrp="1"/>
          </p:cNvSpPr>
          <p:nvPr>
            <p:ph idx="1"/>
          </p:nvPr>
        </p:nvSpPr>
        <p:spPr/>
        <p:txBody>
          <a:bodyPr/>
          <a:lstStyle/>
          <a:p>
            <a:pPr marL="0" indent="0">
              <a:buNone/>
            </a:pPr>
            <a:r>
              <a:rPr lang="en-US" sz="2200" b="0" i="0" dirty="0">
                <a:solidFill>
                  <a:schemeClr val="tx1"/>
                </a:solidFill>
                <a:effectLst/>
                <a:latin typeface="Google Sans"/>
              </a:rPr>
              <a:t>This project involved a comprehensive exploration of computer hardware components and their functionalities. While budgetary constraints were not a factor, our team opted to select the most advanced models available for each component. Throughout the assembly process, occasional compatibility issues arose between certain hardware parts. These challenges were effectively addressed by substituting components from different manufacturers. Despite these minor hurdles, the project proved to be a thoroughly enjoyable and rewarding experience for all three participants. The successful completion of this project significantly enhanced our collective understanding of computer assembly best practices and the importance of component compatibility.</a:t>
            </a:r>
            <a:endParaRPr lang="tr-TR" sz="2200" dirty="0">
              <a:solidFill>
                <a:schemeClr val="tx1"/>
              </a:solidFill>
            </a:endParaRPr>
          </a:p>
        </p:txBody>
      </p:sp>
    </p:spTree>
    <p:extLst>
      <p:ext uri="{BB962C8B-B14F-4D97-AF65-F5344CB8AC3E}">
        <p14:creationId xmlns:p14="http://schemas.microsoft.com/office/powerpoint/2010/main" val="38863764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2599133-AD59-6EFA-9155-B2882FDE4B72}"/>
              </a:ext>
            </a:extLst>
          </p:cNvPr>
          <p:cNvSpPr>
            <a:spLocks noGrp="1"/>
          </p:cNvSpPr>
          <p:nvPr>
            <p:ph type="title"/>
          </p:nvPr>
        </p:nvSpPr>
        <p:spPr/>
        <p:txBody>
          <a:bodyPr/>
          <a:lstStyle/>
          <a:p>
            <a:r>
              <a:rPr lang="tr-TR" dirty="0"/>
              <a:t>Case </a:t>
            </a:r>
            <a:r>
              <a:rPr lang="tr-TR" dirty="0" err="1"/>
              <a:t>Equipments</a:t>
            </a:r>
            <a:endParaRPr lang="tr-TR" dirty="0"/>
          </a:p>
        </p:txBody>
      </p:sp>
      <p:sp>
        <p:nvSpPr>
          <p:cNvPr id="3" name="İçerik Yer Tutucusu 2">
            <a:extLst>
              <a:ext uri="{FF2B5EF4-FFF2-40B4-BE49-F238E27FC236}">
                <a16:creationId xmlns:a16="http://schemas.microsoft.com/office/drawing/2014/main" id="{5D939469-8737-8D4B-02A3-E4CC801EEFFB}"/>
              </a:ext>
            </a:extLst>
          </p:cNvPr>
          <p:cNvSpPr>
            <a:spLocks noGrp="1"/>
          </p:cNvSpPr>
          <p:nvPr>
            <p:ph idx="1"/>
          </p:nvPr>
        </p:nvSpPr>
        <p:spPr/>
        <p:txBody>
          <a:bodyPr/>
          <a:lstStyle/>
          <a:p>
            <a:pPr marL="0" indent="0">
              <a:buNone/>
            </a:pPr>
            <a:r>
              <a:rPr lang="en-US" sz="2200" dirty="0">
                <a:solidFill>
                  <a:schemeClr val="tx1"/>
                </a:solidFill>
                <a:latin typeface="Google Sans"/>
              </a:rPr>
              <a:t>In this project, we commenced by assembling the primary case components, prioritizing essential elements over optional equipment.</a:t>
            </a:r>
            <a:endParaRPr lang="tr-TR" sz="2200" dirty="0">
              <a:solidFill>
                <a:schemeClr val="tx1"/>
              </a:solidFill>
              <a:latin typeface="Google Sans"/>
            </a:endParaRPr>
          </a:p>
        </p:txBody>
      </p:sp>
    </p:spTree>
    <p:extLst>
      <p:ext uri="{BB962C8B-B14F-4D97-AF65-F5344CB8AC3E}">
        <p14:creationId xmlns:p14="http://schemas.microsoft.com/office/powerpoint/2010/main" val="390399728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Freeform: Shape 8">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20" name="Freeform: Shape 10">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21" name="Freeform: Shape 12">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22" name="Rectangle 14">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4" name="İçerik Yer Tutucusu 3" descr="elektronik donanım, ekran görüntüsü, elektronik cihaz, gece içeren bir resim&#10;&#10;Açıklama otomatik olarak oluşturuldu">
            <a:extLst>
              <a:ext uri="{FF2B5EF4-FFF2-40B4-BE49-F238E27FC236}">
                <a16:creationId xmlns:a16="http://schemas.microsoft.com/office/drawing/2014/main" id="{FE3F589B-98FC-13FF-66DD-12FE8C54DAE9}"/>
              </a:ext>
            </a:extLst>
          </p:cNvPr>
          <p:cNvPicPr>
            <a:picLocks noGrp="1" noChangeAspect="1"/>
          </p:cNvPicPr>
          <p:nvPr>
            <p:ph idx="1"/>
          </p:nvPr>
        </p:nvPicPr>
        <p:blipFill rotWithShape="1">
          <a:blip r:embed="rId2"/>
          <a:srcRect t="5712" b="4400"/>
          <a:stretch/>
        </p:blipFill>
        <p:spPr>
          <a:xfrm>
            <a:off x="20" y="10"/>
            <a:ext cx="12207220" cy="6857990"/>
          </a:xfrm>
          <a:prstGeom prst="rect">
            <a:avLst/>
          </a:prstGeom>
        </p:spPr>
      </p:pic>
      <p:sp>
        <p:nvSpPr>
          <p:cNvPr id="23" name="Rectangle 16">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7ED74CDB-8A70-353D-F15C-0C5C012E9AC6}"/>
              </a:ext>
            </a:extLst>
          </p:cNvPr>
          <p:cNvSpPr>
            <a:spLocks noGrp="1"/>
          </p:cNvSpPr>
          <p:nvPr>
            <p:ph type="title"/>
          </p:nvPr>
        </p:nvSpPr>
        <p:spPr>
          <a:xfrm>
            <a:off x="448492" y="391885"/>
            <a:ext cx="4789714" cy="968829"/>
          </a:xfrm>
        </p:spPr>
        <p:txBody>
          <a:bodyPr vert="horz" lIns="91440" tIns="45720" rIns="91440" bIns="45720" rtlCol="0" anchor="b">
            <a:normAutofit/>
          </a:bodyPr>
          <a:lstStyle/>
          <a:p>
            <a:r>
              <a:rPr lang="en-US" kern="1200" dirty="0">
                <a:solidFill>
                  <a:schemeClr val="tx1"/>
                </a:solidFill>
                <a:latin typeface="+mj-lt"/>
                <a:ea typeface="+mj-ea"/>
                <a:cs typeface="+mj-cs"/>
              </a:rPr>
              <a:t>1- Case</a:t>
            </a:r>
          </a:p>
        </p:txBody>
      </p:sp>
      <p:sp>
        <p:nvSpPr>
          <p:cNvPr id="5" name="Eylem Düğmesi: Bilgi Al 4">
            <a:hlinkClick r:id="rId3" highlightClick="1"/>
            <a:extLst>
              <a:ext uri="{FF2B5EF4-FFF2-40B4-BE49-F238E27FC236}">
                <a16:creationId xmlns:a16="http://schemas.microsoft.com/office/drawing/2014/main" id="{E0B76656-650E-ED51-4D6F-74A554434F41}"/>
              </a:ext>
            </a:extLst>
          </p:cNvPr>
          <p:cNvSpPr/>
          <p:nvPr/>
        </p:nvSpPr>
        <p:spPr>
          <a:xfrm>
            <a:off x="10972800" y="391885"/>
            <a:ext cx="770708" cy="718159"/>
          </a:xfrm>
          <a:prstGeom prst="actionButtonInformation">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Metin kutusu 5">
            <a:extLst>
              <a:ext uri="{FF2B5EF4-FFF2-40B4-BE49-F238E27FC236}">
                <a16:creationId xmlns:a16="http://schemas.microsoft.com/office/drawing/2014/main" id="{512346FD-93D0-4769-3C13-6FDA0C539E0E}"/>
              </a:ext>
            </a:extLst>
          </p:cNvPr>
          <p:cNvSpPr txBox="1"/>
          <p:nvPr/>
        </p:nvSpPr>
        <p:spPr>
          <a:xfrm>
            <a:off x="464269" y="2576223"/>
            <a:ext cx="3336453" cy="3416320"/>
          </a:xfrm>
          <a:prstGeom prst="rect">
            <a:avLst/>
          </a:prstGeom>
          <a:noFill/>
        </p:spPr>
        <p:txBody>
          <a:bodyPr wrap="square" rtlCol="0">
            <a:spAutoFit/>
          </a:bodyPr>
          <a:lstStyle/>
          <a:p>
            <a:r>
              <a:rPr lang="tr-TR" sz="2200" dirty="0" err="1">
                <a:latin typeface="Google Sans"/>
              </a:rPr>
              <a:t>The</a:t>
            </a:r>
            <a:r>
              <a:rPr lang="tr-TR" sz="2200" dirty="0">
                <a:latin typeface="Google Sans"/>
              </a:rPr>
              <a:t> </a:t>
            </a:r>
            <a:r>
              <a:rPr lang="tr-TR" sz="2200" dirty="0" err="1">
                <a:latin typeface="Google Sans"/>
              </a:rPr>
              <a:t>computer</a:t>
            </a:r>
            <a:r>
              <a:rPr lang="tr-TR" sz="2200" dirty="0">
                <a:latin typeface="Google Sans"/>
              </a:rPr>
              <a:t> </a:t>
            </a:r>
            <a:r>
              <a:rPr lang="tr-TR" sz="2200" dirty="0" err="1">
                <a:latin typeface="Google Sans"/>
              </a:rPr>
              <a:t>case</a:t>
            </a:r>
            <a:r>
              <a:rPr lang="tr-TR" sz="2200" dirty="0">
                <a:latin typeface="Google Sans"/>
              </a:rPr>
              <a:t> </a:t>
            </a:r>
            <a:r>
              <a:rPr lang="tr-TR" sz="2200" dirty="0" err="1">
                <a:latin typeface="Google Sans"/>
              </a:rPr>
              <a:t>protects</a:t>
            </a:r>
            <a:r>
              <a:rPr lang="tr-TR" sz="2200" dirty="0">
                <a:latin typeface="Google Sans"/>
              </a:rPr>
              <a:t> </a:t>
            </a:r>
            <a:r>
              <a:rPr lang="tr-TR" sz="2200" dirty="0" err="1">
                <a:latin typeface="Google Sans"/>
              </a:rPr>
              <a:t>the</a:t>
            </a:r>
            <a:r>
              <a:rPr lang="tr-TR" sz="2200" dirty="0">
                <a:latin typeface="Google Sans"/>
              </a:rPr>
              <a:t> </a:t>
            </a:r>
            <a:r>
              <a:rPr lang="tr-TR" sz="2200" dirty="0" err="1">
                <a:latin typeface="Google Sans"/>
              </a:rPr>
              <a:t>computer</a:t>
            </a:r>
            <a:r>
              <a:rPr lang="tr-TR" sz="2200" dirty="0">
                <a:latin typeface="Google Sans"/>
              </a:rPr>
              <a:t> </a:t>
            </a:r>
            <a:r>
              <a:rPr lang="tr-TR" sz="2200" dirty="0" err="1">
                <a:latin typeface="Google Sans"/>
              </a:rPr>
              <a:t>components</a:t>
            </a:r>
            <a:r>
              <a:rPr lang="tr-TR" sz="2200" dirty="0">
                <a:latin typeface="Google Sans"/>
              </a:rPr>
              <a:t> </a:t>
            </a:r>
            <a:r>
              <a:rPr lang="tr-TR" sz="2200" dirty="0" err="1">
                <a:latin typeface="Google Sans"/>
              </a:rPr>
              <a:t>to</a:t>
            </a:r>
            <a:r>
              <a:rPr lang="tr-TR" sz="2200" dirty="0">
                <a:latin typeface="Google Sans"/>
              </a:rPr>
              <a:t> be </a:t>
            </a:r>
            <a:r>
              <a:rPr lang="tr-TR" sz="2200" dirty="0" err="1">
                <a:latin typeface="Google Sans"/>
              </a:rPr>
              <a:t>placed</a:t>
            </a:r>
            <a:r>
              <a:rPr lang="tr-TR" sz="2200" dirty="0">
                <a:latin typeface="Google Sans"/>
              </a:rPr>
              <a:t> inside </a:t>
            </a:r>
            <a:r>
              <a:rPr lang="tr-TR" sz="2200" dirty="0" err="1">
                <a:latin typeface="Google Sans"/>
              </a:rPr>
              <a:t>against</a:t>
            </a:r>
            <a:r>
              <a:rPr lang="tr-TR" sz="2200" dirty="0">
                <a:latin typeface="Google Sans"/>
              </a:rPr>
              <a:t> </a:t>
            </a:r>
            <a:r>
              <a:rPr lang="tr-TR" sz="2200" dirty="0" err="1">
                <a:latin typeface="Google Sans"/>
              </a:rPr>
              <a:t>physical</a:t>
            </a:r>
            <a:r>
              <a:rPr lang="tr-TR" sz="2200" dirty="0">
                <a:latin typeface="Google Sans"/>
              </a:rPr>
              <a:t> </a:t>
            </a:r>
            <a:r>
              <a:rPr lang="tr-TR" sz="2200" dirty="0" err="1">
                <a:latin typeface="Google Sans"/>
              </a:rPr>
              <a:t>impacts</a:t>
            </a:r>
            <a:r>
              <a:rPr lang="tr-TR" sz="2200" dirty="0">
                <a:latin typeface="Google Sans"/>
              </a:rPr>
              <a:t> </a:t>
            </a:r>
            <a:r>
              <a:rPr lang="tr-TR" sz="2200" dirty="0" err="1">
                <a:latin typeface="Google Sans"/>
              </a:rPr>
              <a:t>that</a:t>
            </a:r>
            <a:r>
              <a:rPr lang="tr-TR" sz="2200" dirty="0">
                <a:latin typeface="Google Sans"/>
              </a:rPr>
              <a:t> </a:t>
            </a:r>
            <a:r>
              <a:rPr lang="tr-TR" sz="2200" dirty="0" err="1">
                <a:latin typeface="Google Sans"/>
              </a:rPr>
              <a:t>may</a:t>
            </a:r>
            <a:r>
              <a:rPr lang="tr-TR" sz="2200" dirty="0">
                <a:latin typeface="Google Sans"/>
              </a:rPr>
              <a:t> </a:t>
            </a:r>
            <a:r>
              <a:rPr lang="tr-TR" sz="2200" dirty="0" err="1">
                <a:latin typeface="Google Sans"/>
              </a:rPr>
              <a:t>come</a:t>
            </a:r>
            <a:r>
              <a:rPr lang="tr-TR" sz="2200" dirty="0">
                <a:latin typeface="Google Sans"/>
              </a:rPr>
              <a:t> </a:t>
            </a:r>
            <a:r>
              <a:rPr lang="tr-TR" sz="2200" dirty="0" err="1">
                <a:latin typeface="Google Sans"/>
              </a:rPr>
              <a:t>from</a:t>
            </a:r>
            <a:r>
              <a:rPr lang="tr-TR" sz="2200" dirty="0">
                <a:latin typeface="Google Sans"/>
              </a:rPr>
              <a:t> </a:t>
            </a:r>
            <a:r>
              <a:rPr lang="tr-TR" sz="2200" dirty="0" err="1">
                <a:latin typeface="Google Sans"/>
              </a:rPr>
              <a:t>outside</a:t>
            </a:r>
            <a:r>
              <a:rPr lang="tr-TR" sz="2200" dirty="0">
                <a:latin typeface="Google Sans"/>
              </a:rPr>
              <a:t>, </a:t>
            </a:r>
            <a:r>
              <a:rPr lang="tr-TR" sz="2200" dirty="0" err="1">
                <a:latin typeface="Google Sans"/>
              </a:rPr>
              <a:t>insulates</a:t>
            </a:r>
            <a:r>
              <a:rPr lang="tr-TR" sz="2200" dirty="0">
                <a:latin typeface="Google Sans"/>
              </a:rPr>
              <a:t> </a:t>
            </a:r>
            <a:r>
              <a:rPr lang="tr-TR" sz="2200" dirty="0" err="1">
                <a:latin typeface="Google Sans"/>
              </a:rPr>
              <a:t>them</a:t>
            </a:r>
            <a:r>
              <a:rPr lang="tr-TR" sz="2200" dirty="0">
                <a:latin typeface="Google Sans"/>
              </a:rPr>
              <a:t> </a:t>
            </a:r>
            <a:r>
              <a:rPr lang="tr-TR" sz="2200" dirty="0" err="1">
                <a:latin typeface="Google Sans"/>
              </a:rPr>
              <a:t>electrically</a:t>
            </a:r>
            <a:r>
              <a:rPr lang="tr-TR" sz="2200" dirty="0">
                <a:latin typeface="Google Sans"/>
              </a:rPr>
              <a:t>, </a:t>
            </a:r>
            <a:r>
              <a:rPr lang="tr-TR" sz="2200" dirty="0" err="1">
                <a:latin typeface="Google Sans"/>
              </a:rPr>
              <a:t>and</a:t>
            </a:r>
            <a:r>
              <a:rPr lang="tr-TR" sz="2200" dirty="0">
                <a:latin typeface="Google Sans"/>
              </a:rPr>
              <a:t> </a:t>
            </a:r>
            <a:r>
              <a:rPr lang="tr-TR" sz="2200" dirty="0" err="1">
                <a:latin typeface="Google Sans"/>
              </a:rPr>
              <a:t>expels</a:t>
            </a:r>
            <a:r>
              <a:rPr lang="tr-TR" sz="2200" dirty="0">
                <a:latin typeface="Google Sans"/>
              </a:rPr>
              <a:t> </a:t>
            </a:r>
            <a:r>
              <a:rPr lang="tr-TR" sz="2200" dirty="0" err="1">
                <a:latin typeface="Google Sans"/>
              </a:rPr>
              <a:t>the</a:t>
            </a:r>
            <a:r>
              <a:rPr lang="tr-TR" sz="2200" dirty="0">
                <a:latin typeface="Google Sans"/>
              </a:rPr>
              <a:t> hot </a:t>
            </a:r>
            <a:r>
              <a:rPr lang="tr-TR" sz="2200" dirty="0" err="1">
                <a:latin typeface="Google Sans"/>
              </a:rPr>
              <a:t>air</a:t>
            </a:r>
            <a:r>
              <a:rPr lang="tr-TR" sz="2200" dirty="0">
                <a:latin typeface="Google Sans"/>
              </a:rPr>
              <a:t> inside </a:t>
            </a:r>
            <a:r>
              <a:rPr lang="tr-TR" sz="2200" dirty="0" err="1">
                <a:latin typeface="Google Sans"/>
              </a:rPr>
              <a:t>with</a:t>
            </a:r>
            <a:r>
              <a:rPr lang="tr-TR" sz="2200" dirty="0">
                <a:latin typeface="Google Sans"/>
              </a:rPr>
              <a:t> </a:t>
            </a:r>
            <a:r>
              <a:rPr lang="tr-TR" sz="2200" dirty="0" err="1">
                <a:latin typeface="Google Sans"/>
              </a:rPr>
              <a:t>its</a:t>
            </a:r>
            <a:r>
              <a:rPr lang="tr-TR" sz="2200" dirty="0">
                <a:latin typeface="Google Sans"/>
              </a:rPr>
              <a:t> </a:t>
            </a:r>
            <a:r>
              <a:rPr lang="tr-TR" sz="2200" dirty="0" err="1">
                <a:latin typeface="Google Sans"/>
              </a:rPr>
              <a:t>fans</a:t>
            </a:r>
            <a:r>
              <a:rPr lang="tr-TR" sz="2200" dirty="0">
                <a:latin typeface="Google Sans"/>
              </a:rPr>
              <a:t>.</a:t>
            </a:r>
          </a:p>
          <a:p>
            <a:endParaRPr lang="tr-TR" dirty="0"/>
          </a:p>
        </p:txBody>
      </p:sp>
    </p:spTree>
    <p:extLst>
      <p:ext uri="{BB962C8B-B14F-4D97-AF65-F5344CB8AC3E}">
        <p14:creationId xmlns:p14="http://schemas.microsoft.com/office/powerpoint/2010/main" val="2131119698"/>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40" name="Rectangle 1039">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2" name="Freeform: Shape 1041">
            <a:extLst>
              <a:ext uri="{FF2B5EF4-FFF2-40B4-BE49-F238E27FC236}">
                <a16:creationId xmlns:a16="http://schemas.microsoft.com/office/drawing/2014/main" id="{551AE076-7865-49BB-81C0-8C9E7E994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3802" y="832508"/>
            <a:ext cx="4448352" cy="6025492"/>
          </a:xfrm>
          <a:custGeom>
            <a:avLst/>
            <a:gdLst>
              <a:gd name="connsiteX0" fmla="*/ 3173139 w 4448352"/>
              <a:gd name="connsiteY0" fmla="*/ 74 h 6025492"/>
              <a:gd name="connsiteX1" fmla="*/ 3840337 w 4448352"/>
              <a:gd name="connsiteY1" fmla="*/ 136997 h 6025492"/>
              <a:gd name="connsiteX2" fmla="*/ 4400480 w 4448352"/>
              <a:gd name="connsiteY2" fmla="*/ 1061406 h 6025492"/>
              <a:gd name="connsiteX3" fmla="*/ 3812207 w 4448352"/>
              <a:gd name="connsiteY3" fmla="*/ 2268177 h 6025492"/>
              <a:gd name="connsiteX4" fmla="*/ 2566852 w 4448352"/>
              <a:gd name="connsiteY4" fmla="*/ 4362395 h 6025492"/>
              <a:gd name="connsiteX5" fmla="*/ 1381603 w 4448352"/>
              <a:gd name="connsiteY5" fmla="*/ 6002073 h 6025492"/>
              <a:gd name="connsiteX6" fmla="*/ 1358105 w 4448352"/>
              <a:gd name="connsiteY6" fmla="*/ 6025492 h 6025492"/>
              <a:gd name="connsiteX7" fmla="*/ 147593 w 4448352"/>
              <a:gd name="connsiteY7" fmla="*/ 6025492 h 6025492"/>
              <a:gd name="connsiteX8" fmla="*/ 135095 w 4448352"/>
              <a:gd name="connsiteY8" fmla="*/ 5970139 h 6025492"/>
              <a:gd name="connsiteX9" fmla="*/ 989 w 4448352"/>
              <a:gd name="connsiteY9" fmla="*/ 3558990 h 6025492"/>
              <a:gd name="connsiteX10" fmla="*/ 134613 w 4448352"/>
              <a:gd name="connsiteY10" fmla="*/ 2769335 h 6025492"/>
              <a:gd name="connsiteX11" fmla="*/ 812398 w 4448352"/>
              <a:gd name="connsiteY11" fmla="*/ 1669996 h 6025492"/>
              <a:gd name="connsiteX12" fmla="*/ 1830565 w 4448352"/>
              <a:gd name="connsiteY12" fmla="*/ 638164 h 6025492"/>
              <a:gd name="connsiteX13" fmla="*/ 3173139 w 4448352"/>
              <a:gd name="connsiteY13" fmla="*/ 74 h 602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48352" h="6025492">
                <a:moveTo>
                  <a:pt x="3173139" y="74"/>
                </a:moveTo>
                <a:cubicBezTo>
                  <a:pt x="3404376" y="2427"/>
                  <a:pt x="3621703" y="61078"/>
                  <a:pt x="3840337" y="136997"/>
                </a:cubicBezTo>
                <a:cubicBezTo>
                  <a:pt x="4230681" y="272614"/>
                  <a:pt x="4578505" y="404218"/>
                  <a:pt x="4400480" y="1061406"/>
                </a:cubicBezTo>
                <a:cubicBezTo>
                  <a:pt x="4294008" y="1454598"/>
                  <a:pt x="4050153" y="1868133"/>
                  <a:pt x="3812207" y="2268177"/>
                </a:cubicBezTo>
                <a:cubicBezTo>
                  <a:pt x="3397090" y="2966250"/>
                  <a:pt x="2981970" y="3664324"/>
                  <a:pt x="2566852" y="4362395"/>
                </a:cubicBezTo>
                <a:cubicBezTo>
                  <a:pt x="2261941" y="4875091"/>
                  <a:pt x="1813643" y="5542665"/>
                  <a:pt x="1381603" y="6002073"/>
                </a:cubicBezTo>
                <a:lnTo>
                  <a:pt x="1358105" y="6025492"/>
                </a:lnTo>
                <a:lnTo>
                  <a:pt x="147593" y="6025492"/>
                </a:lnTo>
                <a:lnTo>
                  <a:pt x="135095" y="5970139"/>
                </a:lnTo>
                <a:cubicBezTo>
                  <a:pt x="3334" y="5264474"/>
                  <a:pt x="25734" y="4338079"/>
                  <a:pt x="989" y="3558990"/>
                </a:cubicBezTo>
                <a:cubicBezTo>
                  <a:pt x="-7696" y="3286585"/>
                  <a:pt x="41149" y="3024098"/>
                  <a:pt x="134613" y="2769335"/>
                </a:cubicBezTo>
                <a:cubicBezTo>
                  <a:pt x="274734" y="2387350"/>
                  <a:pt x="515201" y="2023048"/>
                  <a:pt x="812398" y="1669996"/>
                </a:cubicBezTo>
                <a:cubicBezTo>
                  <a:pt x="1109596" y="1316945"/>
                  <a:pt x="1463524" y="975145"/>
                  <a:pt x="1830565" y="638164"/>
                </a:cubicBezTo>
                <a:cubicBezTo>
                  <a:pt x="2363706" y="148617"/>
                  <a:pt x="2787743" y="-3847"/>
                  <a:pt x="3173139" y="74"/>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4" name="Freeform: Shape 1043">
            <a:extLst>
              <a:ext uri="{FF2B5EF4-FFF2-40B4-BE49-F238E27FC236}">
                <a16:creationId xmlns:a16="http://schemas.microsoft.com/office/drawing/2014/main" id="{424ECFA8-BE37-446C-B1BD-88D2981B6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197" y="533400"/>
            <a:ext cx="5085498" cy="6329048"/>
          </a:xfrm>
          <a:custGeom>
            <a:avLst/>
            <a:gdLst>
              <a:gd name="connsiteX0" fmla="*/ 3173139 w 4448352"/>
              <a:gd name="connsiteY0" fmla="*/ 74 h 6025492"/>
              <a:gd name="connsiteX1" fmla="*/ 3840337 w 4448352"/>
              <a:gd name="connsiteY1" fmla="*/ 136997 h 6025492"/>
              <a:gd name="connsiteX2" fmla="*/ 4400480 w 4448352"/>
              <a:gd name="connsiteY2" fmla="*/ 1061406 h 6025492"/>
              <a:gd name="connsiteX3" fmla="*/ 3812207 w 4448352"/>
              <a:gd name="connsiteY3" fmla="*/ 2268177 h 6025492"/>
              <a:gd name="connsiteX4" fmla="*/ 2566852 w 4448352"/>
              <a:gd name="connsiteY4" fmla="*/ 4362395 h 6025492"/>
              <a:gd name="connsiteX5" fmla="*/ 1381603 w 4448352"/>
              <a:gd name="connsiteY5" fmla="*/ 6002073 h 6025492"/>
              <a:gd name="connsiteX6" fmla="*/ 1358105 w 4448352"/>
              <a:gd name="connsiteY6" fmla="*/ 6025492 h 6025492"/>
              <a:gd name="connsiteX7" fmla="*/ 147593 w 4448352"/>
              <a:gd name="connsiteY7" fmla="*/ 6025492 h 6025492"/>
              <a:gd name="connsiteX8" fmla="*/ 135095 w 4448352"/>
              <a:gd name="connsiteY8" fmla="*/ 5970139 h 6025492"/>
              <a:gd name="connsiteX9" fmla="*/ 989 w 4448352"/>
              <a:gd name="connsiteY9" fmla="*/ 3558990 h 6025492"/>
              <a:gd name="connsiteX10" fmla="*/ 134613 w 4448352"/>
              <a:gd name="connsiteY10" fmla="*/ 2769335 h 6025492"/>
              <a:gd name="connsiteX11" fmla="*/ 812398 w 4448352"/>
              <a:gd name="connsiteY11" fmla="*/ 1669996 h 6025492"/>
              <a:gd name="connsiteX12" fmla="*/ 1830565 w 4448352"/>
              <a:gd name="connsiteY12" fmla="*/ 638164 h 6025492"/>
              <a:gd name="connsiteX13" fmla="*/ 3173139 w 4448352"/>
              <a:gd name="connsiteY13" fmla="*/ 74 h 6025492"/>
              <a:gd name="connsiteX0" fmla="*/ 147593 w 4448352"/>
              <a:gd name="connsiteY0" fmla="*/ 6025492 h 6112608"/>
              <a:gd name="connsiteX1" fmla="*/ 135095 w 4448352"/>
              <a:gd name="connsiteY1" fmla="*/ 5970139 h 6112608"/>
              <a:gd name="connsiteX2" fmla="*/ 989 w 4448352"/>
              <a:gd name="connsiteY2" fmla="*/ 3558990 h 6112608"/>
              <a:gd name="connsiteX3" fmla="*/ 134613 w 4448352"/>
              <a:gd name="connsiteY3" fmla="*/ 2769335 h 6112608"/>
              <a:gd name="connsiteX4" fmla="*/ 812398 w 4448352"/>
              <a:gd name="connsiteY4" fmla="*/ 1669996 h 6112608"/>
              <a:gd name="connsiteX5" fmla="*/ 1830565 w 4448352"/>
              <a:gd name="connsiteY5" fmla="*/ 638164 h 6112608"/>
              <a:gd name="connsiteX6" fmla="*/ 3173139 w 4448352"/>
              <a:gd name="connsiteY6" fmla="*/ 74 h 6112608"/>
              <a:gd name="connsiteX7" fmla="*/ 3840337 w 4448352"/>
              <a:gd name="connsiteY7" fmla="*/ 136997 h 6112608"/>
              <a:gd name="connsiteX8" fmla="*/ 4400480 w 4448352"/>
              <a:gd name="connsiteY8" fmla="*/ 1061406 h 6112608"/>
              <a:gd name="connsiteX9" fmla="*/ 3812207 w 4448352"/>
              <a:gd name="connsiteY9" fmla="*/ 2268177 h 6112608"/>
              <a:gd name="connsiteX10" fmla="*/ 2566852 w 4448352"/>
              <a:gd name="connsiteY10" fmla="*/ 4362395 h 6112608"/>
              <a:gd name="connsiteX11" fmla="*/ 1381603 w 4448352"/>
              <a:gd name="connsiteY11" fmla="*/ 6002073 h 6112608"/>
              <a:gd name="connsiteX12" fmla="*/ 1457187 w 4448352"/>
              <a:gd name="connsiteY12" fmla="*/ 6112608 h 6112608"/>
              <a:gd name="connsiteX0" fmla="*/ 147593 w 4448352"/>
              <a:gd name="connsiteY0" fmla="*/ 6025492 h 6025492"/>
              <a:gd name="connsiteX1" fmla="*/ 135095 w 4448352"/>
              <a:gd name="connsiteY1" fmla="*/ 5970139 h 6025492"/>
              <a:gd name="connsiteX2" fmla="*/ 989 w 4448352"/>
              <a:gd name="connsiteY2" fmla="*/ 3558990 h 6025492"/>
              <a:gd name="connsiteX3" fmla="*/ 134613 w 4448352"/>
              <a:gd name="connsiteY3" fmla="*/ 2769335 h 6025492"/>
              <a:gd name="connsiteX4" fmla="*/ 812398 w 4448352"/>
              <a:gd name="connsiteY4" fmla="*/ 1669996 h 6025492"/>
              <a:gd name="connsiteX5" fmla="*/ 1830565 w 4448352"/>
              <a:gd name="connsiteY5" fmla="*/ 638164 h 6025492"/>
              <a:gd name="connsiteX6" fmla="*/ 3173139 w 4448352"/>
              <a:gd name="connsiteY6" fmla="*/ 74 h 6025492"/>
              <a:gd name="connsiteX7" fmla="*/ 3840337 w 4448352"/>
              <a:gd name="connsiteY7" fmla="*/ 136997 h 6025492"/>
              <a:gd name="connsiteX8" fmla="*/ 4400480 w 4448352"/>
              <a:gd name="connsiteY8" fmla="*/ 1061406 h 6025492"/>
              <a:gd name="connsiteX9" fmla="*/ 3812207 w 4448352"/>
              <a:gd name="connsiteY9" fmla="*/ 2268177 h 6025492"/>
              <a:gd name="connsiteX10" fmla="*/ 2566852 w 4448352"/>
              <a:gd name="connsiteY10" fmla="*/ 4362395 h 6025492"/>
              <a:gd name="connsiteX11" fmla="*/ 1381603 w 4448352"/>
              <a:gd name="connsiteY11" fmla="*/ 6002073 h 6025492"/>
              <a:gd name="connsiteX0" fmla="*/ 147593 w 4448352"/>
              <a:gd name="connsiteY0" fmla="*/ 6025492 h 6029730"/>
              <a:gd name="connsiteX1" fmla="*/ 135095 w 4448352"/>
              <a:gd name="connsiteY1" fmla="*/ 5970139 h 6029730"/>
              <a:gd name="connsiteX2" fmla="*/ 989 w 4448352"/>
              <a:gd name="connsiteY2" fmla="*/ 3558990 h 6029730"/>
              <a:gd name="connsiteX3" fmla="*/ 134613 w 4448352"/>
              <a:gd name="connsiteY3" fmla="*/ 2769335 h 6029730"/>
              <a:gd name="connsiteX4" fmla="*/ 812398 w 4448352"/>
              <a:gd name="connsiteY4" fmla="*/ 1669996 h 6029730"/>
              <a:gd name="connsiteX5" fmla="*/ 1830565 w 4448352"/>
              <a:gd name="connsiteY5" fmla="*/ 638164 h 6029730"/>
              <a:gd name="connsiteX6" fmla="*/ 3173139 w 4448352"/>
              <a:gd name="connsiteY6" fmla="*/ 74 h 6029730"/>
              <a:gd name="connsiteX7" fmla="*/ 3840337 w 4448352"/>
              <a:gd name="connsiteY7" fmla="*/ 136997 h 6029730"/>
              <a:gd name="connsiteX8" fmla="*/ 4400480 w 4448352"/>
              <a:gd name="connsiteY8" fmla="*/ 1061406 h 6029730"/>
              <a:gd name="connsiteX9" fmla="*/ 3812207 w 4448352"/>
              <a:gd name="connsiteY9" fmla="*/ 2268177 h 6029730"/>
              <a:gd name="connsiteX10" fmla="*/ 2566852 w 4448352"/>
              <a:gd name="connsiteY10" fmla="*/ 4362395 h 6029730"/>
              <a:gd name="connsiteX11" fmla="*/ 1397330 w 4448352"/>
              <a:gd name="connsiteY11" fmla="*/ 6029730 h 6029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48352" h="6029730">
                <a:moveTo>
                  <a:pt x="147593" y="6025492"/>
                </a:moveTo>
                <a:lnTo>
                  <a:pt x="135095" y="5970139"/>
                </a:lnTo>
                <a:cubicBezTo>
                  <a:pt x="3334" y="5264474"/>
                  <a:pt x="25734" y="4338079"/>
                  <a:pt x="989" y="3558990"/>
                </a:cubicBezTo>
                <a:cubicBezTo>
                  <a:pt x="-7696" y="3286585"/>
                  <a:pt x="41149" y="3024098"/>
                  <a:pt x="134613" y="2769335"/>
                </a:cubicBezTo>
                <a:cubicBezTo>
                  <a:pt x="274734" y="2387350"/>
                  <a:pt x="515201" y="2023048"/>
                  <a:pt x="812398" y="1669996"/>
                </a:cubicBezTo>
                <a:cubicBezTo>
                  <a:pt x="1109596" y="1316945"/>
                  <a:pt x="1463524" y="975145"/>
                  <a:pt x="1830565" y="638164"/>
                </a:cubicBezTo>
                <a:cubicBezTo>
                  <a:pt x="2363706" y="148617"/>
                  <a:pt x="2787743" y="-3847"/>
                  <a:pt x="3173139" y="74"/>
                </a:cubicBezTo>
                <a:cubicBezTo>
                  <a:pt x="3404376" y="2427"/>
                  <a:pt x="3621702" y="61078"/>
                  <a:pt x="3840337" y="136997"/>
                </a:cubicBezTo>
                <a:cubicBezTo>
                  <a:pt x="4230681" y="272614"/>
                  <a:pt x="4578505" y="404218"/>
                  <a:pt x="4400480" y="1061406"/>
                </a:cubicBezTo>
                <a:cubicBezTo>
                  <a:pt x="4294008" y="1454598"/>
                  <a:pt x="4050152" y="1868133"/>
                  <a:pt x="3812207" y="2268177"/>
                </a:cubicBezTo>
                <a:cubicBezTo>
                  <a:pt x="3397089" y="2966250"/>
                  <a:pt x="2969331" y="3735470"/>
                  <a:pt x="2566852" y="4362395"/>
                </a:cubicBezTo>
                <a:cubicBezTo>
                  <a:pt x="2164373" y="4989320"/>
                  <a:pt x="1829370" y="5570322"/>
                  <a:pt x="1397330" y="6029730"/>
                </a:cubicBez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pic>
        <p:nvPicPr>
          <p:cNvPr id="1026" name="Picture 2" descr="Amazon.com: Corsair RM1000e (2023) Fully Modular Low-Noise Power Supply -  ATX 3.0 &amp; PCIe 5.0 Compliant - 105°C-Rated Capacitors - 80 Plus Gold  Efficiency - Modern Standby Support - Black : Electronics">
            <a:extLst>
              <a:ext uri="{FF2B5EF4-FFF2-40B4-BE49-F238E27FC236}">
                <a16:creationId xmlns:a16="http://schemas.microsoft.com/office/drawing/2014/main" id="{5A1C37AC-4E59-9575-5977-F7989D85274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57" t="-4403" r="6501" b="4406"/>
          <a:stretch/>
        </p:blipFill>
        <p:spPr bwMode="auto">
          <a:xfrm>
            <a:off x="913375" y="1524000"/>
            <a:ext cx="4231148" cy="4572001"/>
          </a:xfrm>
          <a:prstGeom prst="rect">
            <a:avLst/>
          </a:prstGeom>
          <a:noFill/>
          <a:extLst>
            <a:ext uri="{909E8E84-426E-40DD-AFC4-6F175D3DCCD1}">
              <a14:hiddenFill xmlns:a14="http://schemas.microsoft.com/office/drawing/2010/main">
                <a:solidFill>
                  <a:srgbClr val="FFFFFF"/>
                </a:solidFill>
              </a14:hiddenFill>
            </a:ext>
          </a:extLst>
        </p:spPr>
      </p:pic>
      <p:sp>
        <p:nvSpPr>
          <p:cNvPr id="1030" name="Content Placeholder 1029">
            <a:extLst>
              <a:ext uri="{FF2B5EF4-FFF2-40B4-BE49-F238E27FC236}">
                <a16:creationId xmlns:a16="http://schemas.microsoft.com/office/drawing/2014/main" id="{74336AA7-781A-0EB6-DC71-5811E72AB7D7}"/>
              </a:ext>
            </a:extLst>
          </p:cNvPr>
          <p:cNvSpPr>
            <a:spLocks noGrp="1"/>
          </p:cNvSpPr>
          <p:nvPr>
            <p:ph idx="1"/>
          </p:nvPr>
        </p:nvSpPr>
        <p:spPr>
          <a:xfrm>
            <a:off x="6096001" y="3048000"/>
            <a:ext cx="5334000" cy="3048001"/>
          </a:xfrm>
        </p:spPr>
        <p:txBody>
          <a:bodyPr>
            <a:normAutofit/>
          </a:bodyPr>
          <a:lstStyle/>
          <a:p>
            <a:pPr marL="0" indent="0">
              <a:buNone/>
            </a:pPr>
            <a:r>
              <a:rPr lang="tr-TR" sz="2200" dirty="0">
                <a:solidFill>
                  <a:schemeClr val="tx1"/>
                </a:solidFill>
                <a:latin typeface="Google Sans"/>
              </a:rPr>
              <a:t>A </a:t>
            </a:r>
            <a:r>
              <a:rPr lang="tr-TR" sz="2200" dirty="0" err="1">
                <a:solidFill>
                  <a:schemeClr val="tx1"/>
                </a:solidFill>
                <a:latin typeface="Google Sans"/>
              </a:rPr>
              <a:t>power</a:t>
            </a:r>
            <a:r>
              <a:rPr lang="tr-TR" sz="2200" dirty="0">
                <a:solidFill>
                  <a:schemeClr val="tx1"/>
                </a:solidFill>
                <a:latin typeface="Google Sans"/>
              </a:rPr>
              <a:t> </a:t>
            </a:r>
            <a:r>
              <a:rPr lang="tr-TR" sz="2200" dirty="0" err="1">
                <a:solidFill>
                  <a:schemeClr val="tx1"/>
                </a:solidFill>
                <a:latin typeface="Google Sans"/>
              </a:rPr>
              <a:t>box</a:t>
            </a:r>
            <a:r>
              <a:rPr lang="tr-TR" sz="2200" dirty="0">
                <a:solidFill>
                  <a:schemeClr val="tx1"/>
                </a:solidFill>
                <a:latin typeface="Google Sans"/>
              </a:rPr>
              <a:t> is a hardware </a:t>
            </a:r>
            <a:r>
              <a:rPr lang="tr-TR" sz="2200" dirty="0" err="1">
                <a:solidFill>
                  <a:schemeClr val="tx1"/>
                </a:solidFill>
                <a:latin typeface="Google Sans"/>
              </a:rPr>
              <a:t>component</a:t>
            </a:r>
            <a:r>
              <a:rPr lang="tr-TR" sz="2200" dirty="0">
                <a:solidFill>
                  <a:schemeClr val="tx1"/>
                </a:solidFill>
                <a:latin typeface="Google Sans"/>
              </a:rPr>
              <a:t> </a:t>
            </a:r>
            <a:r>
              <a:rPr lang="tr-TR" sz="2200" dirty="0" err="1">
                <a:solidFill>
                  <a:schemeClr val="tx1"/>
                </a:solidFill>
                <a:latin typeface="Google Sans"/>
              </a:rPr>
              <a:t>that</a:t>
            </a:r>
            <a:r>
              <a:rPr lang="tr-TR" sz="2200" dirty="0">
                <a:solidFill>
                  <a:schemeClr val="tx1"/>
                </a:solidFill>
                <a:latin typeface="Google Sans"/>
              </a:rPr>
              <a:t> </a:t>
            </a:r>
            <a:r>
              <a:rPr lang="tr-TR" sz="2200" dirty="0" err="1">
                <a:solidFill>
                  <a:schemeClr val="tx1"/>
                </a:solidFill>
                <a:latin typeface="Google Sans"/>
              </a:rPr>
              <a:t>enables</a:t>
            </a:r>
            <a:r>
              <a:rPr lang="tr-TR" sz="2200" dirty="0">
                <a:solidFill>
                  <a:schemeClr val="tx1"/>
                </a:solidFill>
                <a:latin typeface="Google Sans"/>
              </a:rPr>
              <a:t> </a:t>
            </a:r>
            <a:r>
              <a:rPr lang="tr-TR" sz="2200" dirty="0" err="1">
                <a:solidFill>
                  <a:schemeClr val="tx1"/>
                </a:solidFill>
                <a:latin typeface="Google Sans"/>
              </a:rPr>
              <a:t>electrical</a:t>
            </a:r>
            <a:r>
              <a:rPr lang="tr-TR" sz="2200" dirty="0">
                <a:solidFill>
                  <a:schemeClr val="tx1"/>
                </a:solidFill>
                <a:latin typeface="Google Sans"/>
              </a:rPr>
              <a:t> </a:t>
            </a:r>
            <a:r>
              <a:rPr lang="tr-TR" sz="2200" dirty="0" err="1">
                <a:solidFill>
                  <a:schemeClr val="tx1"/>
                </a:solidFill>
                <a:latin typeface="Google Sans"/>
              </a:rPr>
              <a:t>energy</a:t>
            </a:r>
            <a:r>
              <a:rPr lang="tr-TR" sz="2200" dirty="0">
                <a:solidFill>
                  <a:schemeClr val="tx1"/>
                </a:solidFill>
                <a:latin typeface="Google Sans"/>
              </a:rPr>
              <a:t> </a:t>
            </a:r>
            <a:r>
              <a:rPr lang="tr-TR" sz="2200" dirty="0" err="1">
                <a:solidFill>
                  <a:schemeClr val="tx1"/>
                </a:solidFill>
                <a:latin typeface="Google Sans"/>
              </a:rPr>
              <a:t>to</a:t>
            </a:r>
            <a:r>
              <a:rPr lang="tr-TR" sz="2200" dirty="0">
                <a:solidFill>
                  <a:schemeClr val="tx1"/>
                </a:solidFill>
                <a:latin typeface="Google Sans"/>
              </a:rPr>
              <a:t> be </a:t>
            </a:r>
            <a:r>
              <a:rPr lang="tr-TR" sz="2200" dirty="0" err="1">
                <a:solidFill>
                  <a:schemeClr val="tx1"/>
                </a:solidFill>
                <a:latin typeface="Google Sans"/>
              </a:rPr>
              <a:t>used</a:t>
            </a:r>
            <a:r>
              <a:rPr lang="tr-TR" sz="2200" dirty="0">
                <a:solidFill>
                  <a:schemeClr val="tx1"/>
                </a:solidFill>
                <a:latin typeface="Google Sans"/>
              </a:rPr>
              <a:t> in </a:t>
            </a:r>
            <a:r>
              <a:rPr lang="tr-TR" sz="2200" dirty="0" err="1">
                <a:solidFill>
                  <a:schemeClr val="tx1"/>
                </a:solidFill>
                <a:latin typeface="Google Sans"/>
              </a:rPr>
              <a:t>different</a:t>
            </a:r>
            <a:r>
              <a:rPr lang="tr-TR" sz="2200" dirty="0">
                <a:solidFill>
                  <a:schemeClr val="tx1"/>
                </a:solidFill>
                <a:latin typeface="Google Sans"/>
              </a:rPr>
              <a:t> </a:t>
            </a:r>
            <a:r>
              <a:rPr lang="tr-TR" sz="2200" dirty="0" err="1">
                <a:solidFill>
                  <a:schemeClr val="tx1"/>
                </a:solidFill>
                <a:latin typeface="Google Sans"/>
              </a:rPr>
              <a:t>types</a:t>
            </a:r>
            <a:r>
              <a:rPr lang="tr-TR" sz="2200" dirty="0">
                <a:solidFill>
                  <a:schemeClr val="tx1"/>
                </a:solidFill>
                <a:latin typeface="Google Sans"/>
              </a:rPr>
              <a:t>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voltages</a:t>
            </a:r>
            <a:r>
              <a:rPr lang="tr-TR" sz="2200" dirty="0">
                <a:solidFill>
                  <a:schemeClr val="tx1"/>
                </a:solidFill>
                <a:latin typeface="Google Sans"/>
              </a:rPr>
              <a:t>.</a:t>
            </a:r>
            <a:endParaRPr lang="en-US" sz="2200" dirty="0">
              <a:solidFill>
                <a:schemeClr val="tx1"/>
              </a:solidFill>
              <a:latin typeface="Google Sans"/>
            </a:endParaRPr>
          </a:p>
        </p:txBody>
      </p:sp>
      <p:sp>
        <p:nvSpPr>
          <p:cNvPr id="2" name="Başlık 1">
            <a:extLst>
              <a:ext uri="{FF2B5EF4-FFF2-40B4-BE49-F238E27FC236}">
                <a16:creationId xmlns:a16="http://schemas.microsoft.com/office/drawing/2014/main" id="{525B87FC-4B1B-129A-BD6F-25863FCD8CAC}"/>
              </a:ext>
            </a:extLst>
          </p:cNvPr>
          <p:cNvSpPr>
            <a:spLocks noGrp="1"/>
          </p:cNvSpPr>
          <p:nvPr>
            <p:ph type="title"/>
          </p:nvPr>
        </p:nvSpPr>
        <p:spPr>
          <a:xfrm>
            <a:off x="6096000" y="1523990"/>
            <a:ext cx="5334000" cy="1524010"/>
          </a:xfrm>
        </p:spPr>
        <p:txBody>
          <a:bodyPr anchor="t">
            <a:normAutofit/>
          </a:bodyPr>
          <a:lstStyle/>
          <a:p>
            <a:r>
              <a:rPr lang="tr-TR" sz="3200" dirty="0"/>
              <a:t>2-Power Box</a:t>
            </a:r>
          </a:p>
        </p:txBody>
      </p:sp>
      <p:sp>
        <p:nvSpPr>
          <p:cNvPr id="4" name="Eylem Düğmesi: Bilgi Al 3">
            <a:hlinkClick r:id="rId3" highlightClick="1"/>
            <a:extLst>
              <a:ext uri="{FF2B5EF4-FFF2-40B4-BE49-F238E27FC236}">
                <a16:creationId xmlns:a16="http://schemas.microsoft.com/office/drawing/2014/main" id="{2F68BDE5-8BB5-1312-36B9-A7EE737CA70E}"/>
              </a:ext>
            </a:extLst>
          </p:cNvPr>
          <p:cNvSpPr/>
          <p:nvPr/>
        </p:nvSpPr>
        <p:spPr>
          <a:xfrm>
            <a:off x="11012556" y="429370"/>
            <a:ext cx="803081" cy="667910"/>
          </a:xfrm>
          <a:prstGeom prst="actionButtonInformation">
            <a:avLst/>
          </a:prstGeom>
          <a:ln>
            <a:solidFill>
              <a:srgbClr val="3D2229"/>
            </a:solidFill>
          </a:ln>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286941706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47194169-F8D0-BED5-6C28-57D14C37638B}"/>
              </a:ext>
            </a:extLst>
          </p:cNvPr>
          <p:cNvSpPr>
            <a:spLocks noGrp="1"/>
          </p:cNvSpPr>
          <p:nvPr>
            <p:ph type="title"/>
          </p:nvPr>
        </p:nvSpPr>
        <p:spPr>
          <a:xfrm>
            <a:off x="762000" y="629266"/>
            <a:ext cx="6445045" cy="1081548"/>
          </a:xfrm>
        </p:spPr>
        <p:txBody>
          <a:bodyPr anchor="t">
            <a:normAutofit/>
          </a:bodyPr>
          <a:lstStyle/>
          <a:p>
            <a:r>
              <a:rPr lang="tr-TR" sz="3200" dirty="0"/>
              <a:t>3-C</a:t>
            </a:r>
            <a:r>
              <a:rPr lang="en-US" sz="3200" dirty="0" err="1"/>
              <a:t>oolers</a:t>
            </a:r>
            <a:r>
              <a:rPr lang="en-US" sz="3200" dirty="0"/>
              <a:t> (using liquid </a:t>
            </a:r>
            <a:r>
              <a:rPr lang="tr-TR" sz="3200" dirty="0" err="1"/>
              <a:t>or</a:t>
            </a:r>
            <a:r>
              <a:rPr lang="en-US" sz="3200" dirty="0"/>
              <a:t> using air)</a:t>
            </a:r>
            <a:endParaRPr lang="tr-TR" sz="3200" dirty="0"/>
          </a:p>
        </p:txBody>
      </p:sp>
      <p:sp>
        <p:nvSpPr>
          <p:cNvPr id="11" name="Freeform: Shape 10">
            <a:extLst>
              <a:ext uri="{FF2B5EF4-FFF2-40B4-BE49-F238E27FC236}">
                <a16:creationId xmlns:a16="http://schemas.microsoft.com/office/drawing/2014/main" id="{5F2C5A5A-694B-4287-8BA1-25CE3A3420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08056" y="1"/>
            <a:ext cx="4583947" cy="6131671"/>
          </a:xfrm>
          <a:custGeom>
            <a:avLst/>
            <a:gdLst>
              <a:gd name="connsiteX0" fmla="*/ 1303111 w 4583947"/>
              <a:gd name="connsiteY0" fmla="*/ 0 h 6131671"/>
              <a:gd name="connsiteX1" fmla="*/ 4583947 w 4583947"/>
              <a:gd name="connsiteY1" fmla="*/ 0 h 6131671"/>
              <a:gd name="connsiteX2" fmla="*/ 4583947 w 4583947"/>
              <a:gd name="connsiteY2" fmla="*/ 4228311 h 6131671"/>
              <a:gd name="connsiteX3" fmla="*/ 4541880 w 4583947"/>
              <a:gd name="connsiteY3" fmla="*/ 4258857 h 6131671"/>
              <a:gd name="connsiteX4" fmla="*/ 4128523 w 4583947"/>
              <a:gd name="connsiteY4" fmla="*/ 4540543 h 6131671"/>
              <a:gd name="connsiteX5" fmla="*/ 1946719 w 4583947"/>
              <a:gd name="connsiteY5" fmla="*/ 5933430 h 6131671"/>
              <a:gd name="connsiteX6" fmla="*/ 393090 w 4583947"/>
              <a:gd name="connsiteY6" fmla="*/ 5653230 h 6131671"/>
              <a:gd name="connsiteX7" fmla="*/ 62 w 4583947"/>
              <a:gd name="connsiteY7" fmla="*/ 4146595 h 6131671"/>
              <a:gd name="connsiteX8" fmla="*/ 1277882 w 4583947"/>
              <a:gd name="connsiteY8" fmla="*/ 32051 h 6131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3947" h="6131671">
                <a:moveTo>
                  <a:pt x="1303111" y="0"/>
                </a:moveTo>
                <a:lnTo>
                  <a:pt x="4583947" y="0"/>
                </a:lnTo>
                <a:lnTo>
                  <a:pt x="4583947" y="4228311"/>
                </a:lnTo>
                <a:lnTo>
                  <a:pt x="4541880" y="4258857"/>
                </a:lnTo>
                <a:cubicBezTo>
                  <a:pt x="4395640" y="4361102"/>
                  <a:pt x="4254236" y="4453840"/>
                  <a:pt x="4128523" y="4540543"/>
                </a:cubicBezTo>
                <a:cubicBezTo>
                  <a:pt x="3416510" y="5032410"/>
                  <a:pt x="2702940" y="5523262"/>
                  <a:pt x="1946719" y="5933430"/>
                </a:cubicBezTo>
                <a:cubicBezTo>
                  <a:pt x="1506382" y="6172525"/>
                  <a:pt x="872113" y="6310628"/>
                  <a:pt x="393090" y="5653230"/>
                </a:cubicBezTo>
                <a:cubicBezTo>
                  <a:pt x="73281" y="5214029"/>
                  <a:pt x="-2478" y="4628756"/>
                  <a:pt x="62" y="4146595"/>
                </a:cubicBezTo>
                <a:cubicBezTo>
                  <a:pt x="8670" y="2518973"/>
                  <a:pt x="544344" y="1015353"/>
                  <a:pt x="1277882" y="3205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2">
            <a:extLst>
              <a:ext uri="{FF2B5EF4-FFF2-40B4-BE49-F238E27FC236}">
                <a16:creationId xmlns:a16="http://schemas.microsoft.com/office/drawing/2014/main" id="{B423BB46-9386-40B6-B6A8-70CDDE7341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9075" y="16663"/>
            <a:ext cx="4352924" cy="6092804"/>
          </a:xfrm>
          <a:custGeom>
            <a:avLst/>
            <a:gdLst>
              <a:gd name="connsiteX0" fmla="*/ 520805 w 4496214"/>
              <a:gd name="connsiteY0" fmla="*/ 0 h 4712444"/>
              <a:gd name="connsiteX1" fmla="*/ 4496214 w 4496214"/>
              <a:gd name="connsiteY1" fmla="*/ 0 h 4712444"/>
              <a:gd name="connsiteX2" fmla="*/ 4496214 w 4496214"/>
              <a:gd name="connsiteY2" fmla="*/ 2870874 h 4712444"/>
              <a:gd name="connsiteX3" fmla="*/ 4327504 w 4496214"/>
              <a:gd name="connsiteY3" fmla="*/ 2986301 h 4712444"/>
              <a:gd name="connsiteX4" fmla="*/ 4128523 w 4496214"/>
              <a:gd name="connsiteY4" fmla="*/ 3121316 h 4712444"/>
              <a:gd name="connsiteX5" fmla="*/ 1946719 w 4496214"/>
              <a:gd name="connsiteY5" fmla="*/ 4514203 h 4712444"/>
              <a:gd name="connsiteX6" fmla="*/ 393090 w 4496214"/>
              <a:gd name="connsiteY6" fmla="*/ 4234003 h 4712444"/>
              <a:gd name="connsiteX7" fmla="*/ 62 w 4496214"/>
              <a:gd name="connsiteY7" fmla="*/ 2727368 h 4712444"/>
              <a:gd name="connsiteX8" fmla="*/ 513680 w 4496214"/>
              <a:gd name="connsiteY8" fmla="*/ 17175 h 4712444"/>
              <a:gd name="connsiteX0" fmla="*/ 4496214 w 4496214"/>
              <a:gd name="connsiteY0" fmla="*/ 0 h 4712444"/>
              <a:gd name="connsiteX1" fmla="*/ 4496214 w 4496214"/>
              <a:gd name="connsiteY1" fmla="*/ 2870874 h 4712444"/>
              <a:gd name="connsiteX2" fmla="*/ 4327504 w 4496214"/>
              <a:gd name="connsiteY2" fmla="*/ 2986301 h 4712444"/>
              <a:gd name="connsiteX3" fmla="*/ 4128523 w 4496214"/>
              <a:gd name="connsiteY3" fmla="*/ 3121316 h 4712444"/>
              <a:gd name="connsiteX4" fmla="*/ 1946719 w 4496214"/>
              <a:gd name="connsiteY4" fmla="*/ 4514203 h 4712444"/>
              <a:gd name="connsiteX5" fmla="*/ 393090 w 4496214"/>
              <a:gd name="connsiteY5" fmla="*/ 4234003 h 4712444"/>
              <a:gd name="connsiteX6" fmla="*/ 62 w 4496214"/>
              <a:gd name="connsiteY6" fmla="*/ 2727368 h 4712444"/>
              <a:gd name="connsiteX7" fmla="*/ 513680 w 4496214"/>
              <a:gd name="connsiteY7" fmla="*/ 17175 h 4712444"/>
              <a:gd name="connsiteX8" fmla="*/ 610729 w 4496214"/>
              <a:gd name="connsiteY8" fmla="*/ 94249 h 4712444"/>
              <a:gd name="connsiteX0" fmla="*/ 4496214 w 4496214"/>
              <a:gd name="connsiteY0" fmla="*/ 2853983 h 4695553"/>
              <a:gd name="connsiteX1" fmla="*/ 4327504 w 4496214"/>
              <a:gd name="connsiteY1" fmla="*/ 2969410 h 4695553"/>
              <a:gd name="connsiteX2" fmla="*/ 4128523 w 4496214"/>
              <a:gd name="connsiteY2" fmla="*/ 3104425 h 4695553"/>
              <a:gd name="connsiteX3" fmla="*/ 1946719 w 4496214"/>
              <a:gd name="connsiteY3" fmla="*/ 4497312 h 4695553"/>
              <a:gd name="connsiteX4" fmla="*/ 393090 w 4496214"/>
              <a:gd name="connsiteY4" fmla="*/ 4217112 h 4695553"/>
              <a:gd name="connsiteX5" fmla="*/ 62 w 4496214"/>
              <a:gd name="connsiteY5" fmla="*/ 2710477 h 4695553"/>
              <a:gd name="connsiteX6" fmla="*/ 513680 w 4496214"/>
              <a:gd name="connsiteY6" fmla="*/ 284 h 4695553"/>
              <a:gd name="connsiteX7" fmla="*/ 610729 w 4496214"/>
              <a:gd name="connsiteY7" fmla="*/ 77358 h 4695553"/>
              <a:gd name="connsiteX0" fmla="*/ 4496214 w 4496214"/>
              <a:gd name="connsiteY0" fmla="*/ 2853699 h 4695269"/>
              <a:gd name="connsiteX1" fmla="*/ 4327504 w 4496214"/>
              <a:gd name="connsiteY1" fmla="*/ 2969126 h 4695269"/>
              <a:gd name="connsiteX2" fmla="*/ 4128523 w 4496214"/>
              <a:gd name="connsiteY2" fmla="*/ 3104141 h 4695269"/>
              <a:gd name="connsiteX3" fmla="*/ 1946719 w 4496214"/>
              <a:gd name="connsiteY3" fmla="*/ 4497028 h 4695269"/>
              <a:gd name="connsiteX4" fmla="*/ 393090 w 4496214"/>
              <a:gd name="connsiteY4" fmla="*/ 4216828 h 4695269"/>
              <a:gd name="connsiteX5" fmla="*/ 62 w 4496214"/>
              <a:gd name="connsiteY5" fmla="*/ 2710193 h 4695269"/>
              <a:gd name="connsiteX6" fmla="*/ 513680 w 4496214"/>
              <a:gd name="connsiteY6" fmla="*/ 0 h 4695269"/>
              <a:gd name="connsiteX0" fmla="*/ 4496214 w 4496214"/>
              <a:gd name="connsiteY0" fmla="*/ 2853699 h 4650427"/>
              <a:gd name="connsiteX1" fmla="*/ 4327504 w 4496214"/>
              <a:gd name="connsiteY1" fmla="*/ 2969126 h 4650427"/>
              <a:gd name="connsiteX2" fmla="*/ 4128523 w 4496214"/>
              <a:gd name="connsiteY2" fmla="*/ 3104141 h 4650427"/>
              <a:gd name="connsiteX3" fmla="*/ 3578025 w 4496214"/>
              <a:gd name="connsiteY3" fmla="*/ 3466740 h 4650427"/>
              <a:gd name="connsiteX4" fmla="*/ 1946719 w 4496214"/>
              <a:gd name="connsiteY4" fmla="*/ 4497028 h 4650427"/>
              <a:gd name="connsiteX5" fmla="*/ 393090 w 4496214"/>
              <a:gd name="connsiteY5" fmla="*/ 4216828 h 4650427"/>
              <a:gd name="connsiteX6" fmla="*/ 62 w 4496214"/>
              <a:gd name="connsiteY6" fmla="*/ 2710193 h 4650427"/>
              <a:gd name="connsiteX7" fmla="*/ 513680 w 4496214"/>
              <a:gd name="connsiteY7" fmla="*/ 0 h 4650427"/>
              <a:gd name="connsiteX0" fmla="*/ 4496214 w 4496214"/>
              <a:gd name="connsiteY0" fmla="*/ 2853699 h 4650427"/>
              <a:gd name="connsiteX1" fmla="*/ 4327504 w 4496214"/>
              <a:gd name="connsiteY1" fmla="*/ 2969126 h 4650427"/>
              <a:gd name="connsiteX2" fmla="*/ 4128523 w 4496214"/>
              <a:gd name="connsiteY2" fmla="*/ 3104141 h 4650427"/>
              <a:gd name="connsiteX3" fmla="*/ 3578025 w 4496214"/>
              <a:gd name="connsiteY3" fmla="*/ 3466740 h 4650427"/>
              <a:gd name="connsiteX4" fmla="*/ 1946719 w 4496214"/>
              <a:gd name="connsiteY4" fmla="*/ 4497028 h 4650427"/>
              <a:gd name="connsiteX5" fmla="*/ 393090 w 4496214"/>
              <a:gd name="connsiteY5" fmla="*/ 4216828 h 4650427"/>
              <a:gd name="connsiteX6" fmla="*/ 62 w 4496214"/>
              <a:gd name="connsiteY6" fmla="*/ 2710193 h 4650427"/>
              <a:gd name="connsiteX7" fmla="*/ 513680 w 4496214"/>
              <a:gd name="connsiteY7" fmla="*/ 0 h 4650427"/>
              <a:gd name="connsiteX0" fmla="*/ 4496214 w 4496214"/>
              <a:gd name="connsiteY0" fmla="*/ 2853699 h 4650427"/>
              <a:gd name="connsiteX1" fmla="*/ 4327504 w 4496214"/>
              <a:gd name="connsiteY1" fmla="*/ 2969126 h 4650427"/>
              <a:gd name="connsiteX2" fmla="*/ 3578025 w 4496214"/>
              <a:gd name="connsiteY2" fmla="*/ 3466740 h 4650427"/>
              <a:gd name="connsiteX3" fmla="*/ 1946719 w 4496214"/>
              <a:gd name="connsiteY3" fmla="*/ 4497028 h 4650427"/>
              <a:gd name="connsiteX4" fmla="*/ 393090 w 4496214"/>
              <a:gd name="connsiteY4" fmla="*/ 4216828 h 4650427"/>
              <a:gd name="connsiteX5" fmla="*/ 62 w 4496214"/>
              <a:gd name="connsiteY5" fmla="*/ 2710193 h 4650427"/>
              <a:gd name="connsiteX6" fmla="*/ 513680 w 4496214"/>
              <a:gd name="connsiteY6" fmla="*/ 0 h 4650427"/>
              <a:gd name="connsiteX0" fmla="*/ 4496214 w 4496214"/>
              <a:gd name="connsiteY0" fmla="*/ 2853699 h 4650427"/>
              <a:gd name="connsiteX1" fmla="*/ 3578025 w 4496214"/>
              <a:gd name="connsiteY1" fmla="*/ 3466740 h 4650427"/>
              <a:gd name="connsiteX2" fmla="*/ 1946719 w 4496214"/>
              <a:gd name="connsiteY2" fmla="*/ 4497028 h 4650427"/>
              <a:gd name="connsiteX3" fmla="*/ 393090 w 4496214"/>
              <a:gd name="connsiteY3" fmla="*/ 4216828 h 4650427"/>
              <a:gd name="connsiteX4" fmla="*/ 62 w 4496214"/>
              <a:gd name="connsiteY4" fmla="*/ 2710193 h 4650427"/>
              <a:gd name="connsiteX5" fmla="*/ 513680 w 4496214"/>
              <a:gd name="connsiteY5" fmla="*/ 0 h 4650427"/>
              <a:gd name="connsiteX0" fmla="*/ 3578025 w 3578025"/>
              <a:gd name="connsiteY0" fmla="*/ 3466740 h 4650427"/>
              <a:gd name="connsiteX1" fmla="*/ 1946719 w 3578025"/>
              <a:gd name="connsiteY1" fmla="*/ 4497028 h 4650427"/>
              <a:gd name="connsiteX2" fmla="*/ 393090 w 3578025"/>
              <a:gd name="connsiteY2" fmla="*/ 4216828 h 4650427"/>
              <a:gd name="connsiteX3" fmla="*/ 62 w 3578025"/>
              <a:gd name="connsiteY3" fmla="*/ 2710193 h 4650427"/>
              <a:gd name="connsiteX4" fmla="*/ 513680 w 3578025"/>
              <a:gd name="connsiteY4" fmla="*/ 0 h 4650427"/>
              <a:gd name="connsiteX0" fmla="*/ 3578025 w 3578025"/>
              <a:gd name="connsiteY0" fmla="*/ 3466740 h 4705670"/>
              <a:gd name="connsiteX1" fmla="*/ 1946719 w 3578025"/>
              <a:gd name="connsiteY1" fmla="*/ 4497028 h 4705670"/>
              <a:gd name="connsiteX2" fmla="*/ 393090 w 3578025"/>
              <a:gd name="connsiteY2" fmla="*/ 4216828 h 4705670"/>
              <a:gd name="connsiteX3" fmla="*/ 62 w 3578025"/>
              <a:gd name="connsiteY3" fmla="*/ 2710193 h 4705670"/>
              <a:gd name="connsiteX4" fmla="*/ 513680 w 3578025"/>
              <a:gd name="connsiteY4" fmla="*/ 0 h 4705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8025" h="4705670">
                <a:moveTo>
                  <a:pt x="3578025" y="3466740"/>
                </a:moveTo>
                <a:cubicBezTo>
                  <a:pt x="3034256" y="3810169"/>
                  <a:pt x="2520630" y="4206761"/>
                  <a:pt x="1946719" y="4497028"/>
                </a:cubicBezTo>
                <a:cubicBezTo>
                  <a:pt x="1423184" y="4761816"/>
                  <a:pt x="872113" y="4874226"/>
                  <a:pt x="393090" y="4216828"/>
                </a:cubicBezTo>
                <a:cubicBezTo>
                  <a:pt x="73281" y="3777627"/>
                  <a:pt x="-2478" y="3192354"/>
                  <a:pt x="62" y="2710193"/>
                </a:cubicBezTo>
                <a:cubicBezTo>
                  <a:pt x="5227" y="1733619"/>
                  <a:pt x="200135" y="801687"/>
                  <a:pt x="513680" y="0"/>
                </a:cubicBez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3" name="İçerik Yer Tutucusu 2">
            <a:extLst>
              <a:ext uri="{FF2B5EF4-FFF2-40B4-BE49-F238E27FC236}">
                <a16:creationId xmlns:a16="http://schemas.microsoft.com/office/drawing/2014/main" id="{4FB4AD4A-E1EC-D4F9-A0C6-C918FB2A92B7}"/>
              </a:ext>
            </a:extLst>
          </p:cNvPr>
          <p:cNvSpPr>
            <a:spLocks noGrp="1"/>
          </p:cNvSpPr>
          <p:nvPr>
            <p:ph idx="1"/>
          </p:nvPr>
        </p:nvSpPr>
        <p:spPr>
          <a:xfrm>
            <a:off x="762000" y="1789471"/>
            <a:ext cx="5334000" cy="4572001"/>
          </a:xfrm>
        </p:spPr>
        <p:txBody>
          <a:bodyPr>
            <a:normAutofit/>
          </a:bodyPr>
          <a:lstStyle/>
          <a:p>
            <a:pPr marL="0" indent="0">
              <a:buNone/>
            </a:pPr>
            <a:r>
              <a:rPr lang="tr-TR" sz="2200" dirty="0">
                <a:solidFill>
                  <a:schemeClr val="tx1"/>
                </a:solidFill>
                <a:latin typeface="Google Sans"/>
              </a:rPr>
              <a:t>Liquid </a:t>
            </a:r>
            <a:r>
              <a:rPr lang="tr-TR" sz="2200" dirty="0" err="1">
                <a:solidFill>
                  <a:schemeClr val="tx1"/>
                </a:solidFill>
                <a:latin typeface="Google Sans"/>
              </a:rPr>
              <a:t>cooling</a:t>
            </a:r>
            <a:r>
              <a:rPr lang="tr-TR" sz="2200" dirty="0">
                <a:solidFill>
                  <a:schemeClr val="tx1"/>
                </a:solidFill>
                <a:latin typeface="Google Sans"/>
              </a:rPr>
              <a:t> is a </a:t>
            </a:r>
            <a:r>
              <a:rPr lang="tr-TR" sz="2200" dirty="0" err="1">
                <a:solidFill>
                  <a:schemeClr val="tx1"/>
                </a:solidFill>
                <a:latin typeface="Google Sans"/>
              </a:rPr>
              <a:t>system</a:t>
            </a:r>
            <a:r>
              <a:rPr lang="tr-TR" sz="2200" dirty="0">
                <a:solidFill>
                  <a:schemeClr val="tx1"/>
                </a:solidFill>
                <a:latin typeface="Google Sans"/>
              </a:rPr>
              <a:t> </a:t>
            </a:r>
            <a:r>
              <a:rPr lang="tr-TR" sz="2200" dirty="0" err="1">
                <a:solidFill>
                  <a:schemeClr val="tx1"/>
                </a:solidFill>
                <a:latin typeface="Google Sans"/>
              </a:rPr>
              <a:t>used</a:t>
            </a:r>
            <a:r>
              <a:rPr lang="tr-TR" sz="2200" dirty="0">
                <a:solidFill>
                  <a:schemeClr val="tx1"/>
                </a:solidFill>
                <a:latin typeface="Google Sans"/>
              </a:rPr>
              <a:t> </a:t>
            </a:r>
            <a:r>
              <a:rPr lang="tr-TR" sz="2200" dirty="0" err="1">
                <a:solidFill>
                  <a:schemeClr val="tx1"/>
                </a:solidFill>
                <a:latin typeface="Google Sans"/>
              </a:rPr>
              <a:t>to</a:t>
            </a:r>
            <a:r>
              <a:rPr lang="tr-TR" sz="2200" dirty="0">
                <a:solidFill>
                  <a:schemeClr val="tx1"/>
                </a:solidFill>
                <a:latin typeface="Google Sans"/>
              </a:rPr>
              <a:t> </a:t>
            </a:r>
            <a:r>
              <a:rPr lang="tr-TR" sz="2200" dirty="0" err="1">
                <a:solidFill>
                  <a:schemeClr val="tx1"/>
                </a:solidFill>
                <a:latin typeface="Google Sans"/>
              </a:rPr>
              <a:t>prevent</a:t>
            </a:r>
            <a:r>
              <a:rPr lang="tr-TR" sz="2200" dirty="0">
                <a:solidFill>
                  <a:schemeClr val="tx1"/>
                </a:solidFill>
                <a:latin typeface="Google Sans"/>
              </a:rPr>
              <a:t> </a:t>
            </a:r>
            <a:r>
              <a:rPr lang="tr-TR" sz="2200" dirty="0" err="1">
                <a:solidFill>
                  <a:schemeClr val="tx1"/>
                </a:solidFill>
                <a:latin typeface="Google Sans"/>
              </a:rPr>
              <a:t>electronic</a:t>
            </a:r>
            <a:r>
              <a:rPr lang="tr-TR" sz="2200" dirty="0">
                <a:solidFill>
                  <a:schemeClr val="tx1"/>
                </a:solidFill>
                <a:latin typeface="Google Sans"/>
              </a:rPr>
              <a:t> </a:t>
            </a:r>
            <a:r>
              <a:rPr lang="tr-TR" sz="2200" dirty="0" err="1">
                <a:solidFill>
                  <a:schemeClr val="tx1"/>
                </a:solidFill>
                <a:latin typeface="Google Sans"/>
              </a:rPr>
              <a:t>devices</a:t>
            </a:r>
            <a:r>
              <a:rPr lang="tr-TR" sz="2200" dirty="0">
                <a:solidFill>
                  <a:schemeClr val="tx1"/>
                </a:solidFill>
                <a:latin typeface="Google Sans"/>
              </a:rPr>
              <a:t> </a:t>
            </a:r>
            <a:r>
              <a:rPr lang="tr-TR" sz="2200" dirty="0" err="1">
                <a:solidFill>
                  <a:schemeClr val="tx1"/>
                </a:solidFill>
                <a:latin typeface="Google Sans"/>
              </a:rPr>
              <a:t>from</a:t>
            </a:r>
            <a:r>
              <a:rPr lang="tr-TR" sz="2200" dirty="0">
                <a:solidFill>
                  <a:schemeClr val="tx1"/>
                </a:solidFill>
                <a:latin typeface="Google Sans"/>
              </a:rPr>
              <a:t> </a:t>
            </a:r>
            <a:r>
              <a:rPr lang="tr-TR" sz="2200" dirty="0" err="1">
                <a:solidFill>
                  <a:schemeClr val="tx1"/>
                </a:solidFill>
                <a:latin typeface="Google Sans"/>
              </a:rPr>
              <a:t>overheating</a:t>
            </a:r>
            <a:r>
              <a:rPr lang="tr-TR" sz="2200" dirty="0">
                <a:solidFill>
                  <a:schemeClr val="tx1"/>
                </a:solidFill>
                <a:latin typeface="Google Sans"/>
              </a:rPr>
              <a:t>. </a:t>
            </a:r>
            <a:r>
              <a:rPr lang="tr-TR" sz="2200" dirty="0" err="1">
                <a:solidFill>
                  <a:schemeClr val="tx1"/>
                </a:solidFill>
                <a:latin typeface="Google Sans"/>
              </a:rPr>
              <a:t>Any</a:t>
            </a:r>
            <a:r>
              <a:rPr lang="tr-TR" sz="2200" dirty="0">
                <a:solidFill>
                  <a:schemeClr val="tx1"/>
                </a:solidFill>
                <a:latin typeface="Google Sans"/>
              </a:rPr>
              <a:t> </a:t>
            </a:r>
            <a:r>
              <a:rPr lang="tr-TR" sz="2200" dirty="0" err="1">
                <a:solidFill>
                  <a:schemeClr val="tx1"/>
                </a:solidFill>
                <a:latin typeface="Google Sans"/>
              </a:rPr>
              <a:t>product</a:t>
            </a:r>
            <a:r>
              <a:rPr lang="tr-TR" sz="2200" dirty="0">
                <a:solidFill>
                  <a:schemeClr val="tx1"/>
                </a:solidFill>
                <a:latin typeface="Google Sans"/>
              </a:rPr>
              <a:t> </a:t>
            </a:r>
            <a:r>
              <a:rPr lang="tr-TR" sz="2200" dirty="0" err="1">
                <a:solidFill>
                  <a:schemeClr val="tx1"/>
                </a:solidFill>
                <a:latin typeface="Google Sans"/>
              </a:rPr>
              <a:t>that</a:t>
            </a:r>
            <a:r>
              <a:rPr lang="tr-TR" sz="2200" dirty="0">
                <a:solidFill>
                  <a:schemeClr val="tx1"/>
                </a:solidFill>
                <a:latin typeface="Google Sans"/>
              </a:rPr>
              <a:t> </a:t>
            </a:r>
            <a:r>
              <a:rPr lang="tr-TR" sz="2200" dirty="0" err="1">
                <a:solidFill>
                  <a:schemeClr val="tx1"/>
                </a:solidFill>
                <a:latin typeface="Google Sans"/>
              </a:rPr>
              <a:t>runs</a:t>
            </a:r>
            <a:r>
              <a:rPr lang="tr-TR" sz="2200" dirty="0">
                <a:solidFill>
                  <a:schemeClr val="tx1"/>
                </a:solidFill>
                <a:latin typeface="Google Sans"/>
              </a:rPr>
              <a:t> on </a:t>
            </a:r>
            <a:r>
              <a:rPr lang="tr-TR" sz="2200" dirty="0" err="1">
                <a:solidFill>
                  <a:schemeClr val="tx1"/>
                </a:solidFill>
                <a:latin typeface="Google Sans"/>
              </a:rPr>
              <a:t>electrical</a:t>
            </a:r>
            <a:r>
              <a:rPr lang="tr-TR" sz="2200" dirty="0">
                <a:solidFill>
                  <a:schemeClr val="tx1"/>
                </a:solidFill>
                <a:latin typeface="Google Sans"/>
              </a:rPr>
              <a:t> </a:t>
            </a:r>
            <a:r>
              <a:rPr lang="tr-TR" sz="2200" dirty="0" err="1">
                <a:solidFill>
                  <a:schemeClr val="tx1"/>
                </a:solidFill>
                <a:latin typeface="Google Sans"/>
              </a:rPr>
              <a:t>energy</a:t>
            </a:r>
            <a:r>
              <a:rPr lang="tr-TR" sz="2200" dirty="0">
                <a:solidFill>
                  <a:schemeClr val="tx1"/>
                </a:solidFill>
                <a:latin typeface="Google Sans"/>
              </a:rPr>
              <a:t> </a:t>
            </a:r>
            <a:r>
              <a:rPr lang="tr-TR" sz="2200" dirty="0" err="1">
                <a:solidFill>
                  <a:schemeClr val="tx1"/>
                </a:solidFill>
                <a:latin typeface="Google Sans"/>
              </a:rPr>
              <a:t>gets</a:t>
            </a:r>
            <a:r>
              <a:rPr lang="tr-TR" sz="2200" dirty="0">
                <a:solidFill>
                  <a:schemeClr val="tx1"/>
                </a:solidFill>
                <a:latin typeface="Google Sans"/>
              </a:rPr>
              <a:t> hot.</a:t>
            </a:r>
          </a:p>
        </p:txBody>
      </p:sp>
      <p:pic>
        <p:nvPicPr>
          <p:cNvPr id="4" name="Resim 3">
            <a:extLst>
              <a:ext uri="{FF2B5EF4-FFF2-40B4-BE49-F238E27FC236}">
                <a16:creationId xmlns:a16="http://schemas.microsoft.com/office/drawing/2014/main" id="{10BCE1CF-9A74-FFF0-484A-1CC5D6F34239}"/>
              </a:ext>
            </a:extLst>
          </p:cNvPr>
          <p:cNvPicPr>
            <a:picLocks noChangeAspect="1"/>
          </p:cNvPicPr>
          <p:nvPr/>
        </p:nvPicPr>
        <p:blipFill>
          <a:blip r:embed="rId2"/>
          <a:stretch>
            <a:fillRect/>
          </a:stretch>
        </p:blipFill>
        <p:spPr>
          <a:xfrm>
            <a:off x="7334865" y="1351936"/>
            <a:ext cx="3977149" cy="3977149"/>
          </a:xfrm>
          <a:prstGeom prst="rect">
            <a:avLst/>
          </a:prstGeom>
        </p:spPr>
      </p:pic>
      <p:sp>
        <p:nvSpPr>
          <p:cNvPr id="5" name="Eylem Düğmesi: Bilgi Al 4">
            <a:hlinkClick r:id="rId3" highlightClick="1"/>
            <a:extLst>
              <a:ext uri="{FF2B5EF4-FFF2-40B4-BE49-F238E27FC236}">
                <a16:creationId xmlns:a16="http://schemas.microsoft.com/office/drawing/2014/main" id="{E37FCF3B-E7CE-415B-0EC9-446C49AEC06B}"/>
              </a:ext>
            </a:extLst>
          </p:cNvPr>
          <p:cNvSpPr/>
          <p:nvPr/>
        </p:nvSpPr>
        <p:spPr>
          <a:xfrm>
            <a:off x="11028459" y="5894264"/>
            <a:ext cx="803081" cy="667910"/>
          </a:xfrm>
          <a:prstGeom prst="actionButtonInformation">
            <a:avLst/>
          </a:prstGeom>
          <a:ln>
            <a:solidFill>
              <a:srgbClr val="3D2229"/>
            </a:solidFill>
          </a:ln>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350336824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61" name="Rectangle 2056">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GIGABYTE GeForce RTX 4080 SUPER AERO OC 16GB GDDR6X 256 Bit DLSS 3 Ekran Kartı">
            <a:extLst>
              <a:ext uri="{FF2B5EF4-FFF2-40B4-BE49-F238E27FC236}">
                <a16:creationId xmlns:a16="http://schemas.microsoft.com/office/drawing/2014/main" id="{D9DC52A7-A2AB-94DB-D936-4E9647C6A64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458" b="3"/>
          <a:stretch/>
        </p:blipFill>
        <p:spPr bwMode="auto">
          <a:xfrm>
            <a:off x="2" y="10"/>
            <a:ext cx="5578823" cy="6028246"/>
          </a:xfrm>
          <a:custGeom>
            <a:avLst/>
            <a:gdLst/>
            <a:ahLst/>
            <a:cxnLst/>
            <a:rect l="l" t="t" r="r" b="b"/>
            <a:pathLst>
              <a:path w="5578823"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8"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a:noFill/>
          <a:extLst>
            <a:ext uri="{909E8E84-426E-40DD-AFC4-6F175D3DCCD1}">
              <a14:hiddenFill xmlns:a14="http://schemas.microsoft.com/office/drawing/2010/main">
                <a:solidFill>
                  <a:srgbClr val="FFFFFF"/>
                </a:solidFill>
              </a14:hiddenFill>
            </a:ext>
          </a:extLst>
        </p:spPr>
      </p:pic>
      <p:sp>
        <p:nvSpPr>
          <p:cNvPr id="2062" name="Freeform: Shape 2058">
            <a:extLst>
              <a:ext uri="{FF2B5EF4-FFF2-40B4-BE49-F238E27FC236}">
                <a16:creationId xmlns:a16="http://schemas.microsoft.com/office/drawing/2014/main" id="{E633B38B-B87A-4288-A20F-0223A6C27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2063" name="Content Placeholder 2053">
            <a:extLst>
              <a:ext uri="{FF2B5EF4-FFF2-40B4-BE49-F238E27FC236}">
                <a16:creationId xmlns:a16="http://schemas.microsoft.com/office/drawing/2014/main" id="{F47BC1B7-359C-4054-6CC9-FD849D121B11}"/>
              </a:ext>
            </a:extLst>
          </p:cNvPr>
          <p:cNvSpPr>
            <a:spLocks noGrp="1"/>
          </p:cNvSpPr>
          <p:nvPr>
            <p:ph idx="1"/>
          </p:nvPr>
        </p:nvSpPr>
        <p:spPr>
          <a:xfrm>
            <a:off x="6096000" y="2286000"/>
            <a:ext cx="5334000" cy="3810001"/>
          </a:xfrm>
        </p:spPr>
        <p:txBody>
          <a:bodyPr>
            <a:normAutofit/>
          </a:bodyPr>
          <a:lstStyle/>
          <a:p>
            <a:pPr marL="0" indent="0">
              <a:buNone/>
            </a:pPr>
            <a:r>
              <a:rPr lang="tr-TR" sz="2200" dirty="0">
                <a:solidFill>
                  <a:schemeClr val="tx1"/>
                </a:solidFill>
                <a:latin typeface="Google Sans"/>
              </a:rPr>
              <a:t>A video </a:t>
            </a:r>
            <a:r>
              <a:rPr lang="tr-TR" sz="2200" dirty="0" err="1">
                <a:solidFill>
                  <a:schemeClr val="tx1"/>
                </a:solidFill>
                <a:latin typeface="Google Sans"/>
              </a:rPr>
              <a:t>card</a:t>
            </a:r>
            <a:r>
              <a:rPr lang="tr-TR" sz="2200" dirty="0">
                <a:solidFill>
                  <a:schemeClr val="tx1"/>
                </a:solidFill>
                <a:latin typeface="Google Sans"/>
              </a:rPr>
              <a:t> is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material</a:t>
            </a:r>
            <a:r>
              <a:rPr lang="tr-TR" sz="2200" dirty="0">
                <a:solidFill>
                  <a:schemeClr val="tx1"/>
                </a:solidFill>
                <a:latin typeface="Google Sans"/>
              </a:rPr>
              <a:t> </a:t>
            </a:r>
            <a:r>
              <a:rPr lang="tr-TR" sz="2200" dirty="0" err="1">
                <a:solidFill>
                  <a:schemeClr val="tx1"/>
                </a:solidFill>
                <a:latin typeface="Google Sans"/>
              </a:rPr>
              <a:t>that</a:t>
            </a:r>
            <a:r>
              <a:rPr lang="tr-TR" sz="2200" dirty="0">
                <a:solidFill>
                  <a:schemeClr val="tx1"/>
                </a:solidFill>
                <a:latin typeface="Google Sans"/>
              </a:rPr>
              <a:t> </a:t>
            </a:r>
            <a:r>
              <a:rPr lang="tr-TR" sz="2200" dirty="0" err="1">
                <a:solidFill>
                  <a:schemeClr val="tx1"/>
                </a:solidFill>
                <a:latin typeface="Google Sans"/>
              </a:rPr>
              <a:t>acts</a:t>
            </a:r>
            <a:r>
              <a:rPr lang="tr-TR" sz="2200" dirty="0">
                <a:solidFill>
                  <a:schemeClr val="tx1"/>
                </a:solidFill>
                <a:latin typeface="Google Sans"/>
              </a:rPr>
              <a:t> </a:t>
            </a:r>
            <a:r>
              <a:rPr lang="tr-TR" sz="2200" dirty="0" err="1">
                <a:solidFill>
                  <a:schemeClr val="tx1"/>
                </a:solidFill>
                <a:latin typeface="Google Sans"/>
              </a:rPr>
              <a:t>between</a:t>
            </a:r>
            <a:r>
              <a:rPr lang="tr-TR" sz="2200" dirty="0">
                <a:solidFill>
                  <a:schemeClr val="tx1"/>
                </a:solidFill>
                <a:latin typeface="Google Sans"/>
              </a:rPr>
              <a:t>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monitor</a:t>
            </a:r>
            <a:r>
              <a:rPr lang="tr-TR" sz="2200" dirty="0">
                <a:solidFill>
                  <a:schemeClr val="tx1"/>
                </a:solidFill>
                <a:latin typeface="Google Sans"/>
              </a:rPr>
              <a:t>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processor</a:t>
            </a:r>
            <a:r>
              <a:rPr lang="tr-TR" sz="2200" dirty="0">
                <a:solidFill>
                  <a:schemeClr val="tx1"/>
                </a:solidFill>
                <a:latin typeface="Google Sans"/>
              </a:rPr>
              <a:t> in </a:t>
            </a:r>
            <a:r>
              <a:rPr lang="tr-TR" sz="2200" dirty="0" err="1">
                <a:solidFill>
                  <a:schemeClr val="tx1"/>
                </a:solidFill>
                <a:latin typeface="Google Sans"/>
              </a:rPr>
              <a:t>creating</a:t>
            </a:r>
            <a:r>
              <a:rPr lang="tr-TR" sz="2200" dirty="0">
                <a:solidFill>
                  <a:schemeClr val="tx1"/>
                </a:solidFill>
                <a:latin typeface="Google Sans"/>
              </a:rPr>
              <a:t> </a:t>
            </a:r>
            <a:r>
              <a:rPr lang="tr-TR" sz="2200" dirty="0" err="1">
                <a:solidFill>
                  <a:schemeClr val="tx1"/>
                </a:solidFill>
                <a:latin typeface="Google Sans"/>
              </a:rPr>
              <a:t>shapes</a:t>
            </a:r>
            <a:r>
              <a:rPr lang="tr-TR" sz="2200" dirty="0">
                <a:solidFill>
                  <a:schemeClr val="tx1"/>
                </a:solidFill>
                <a:latin typeface="Google Sans"/>
              </a:rPr>
              <a:t> </a:t>
            </a:r>
            <a:r>
              <a:rPr lang="tr-TR" sz="2200" dirty="0" err="1">
                <a:solidFill>
                  <a:schemeClr val="tx1"/>
                </a:solidFill>
                <a:latin typeface="Google Sans"/>
              </a:rPr>
              <a:t>such</a:t>
            </a:r>
            <a:r>
              <a:rPr lang="tr-TR" sz="2200" dirty="0">
                <a:solidFill>
                  <a:schemeClr val="tx1"/>
                </a:solidFill>
                <a:latin typeface="Google Sans"/>
              </a:rPr>
              <a:t> as </a:t>
            </a:r>
            <a:r>
              <a:rPr lang="tr-TR" sz="2200" dirty="0" err="1">
                <a:solidFill>
                  <a:schemeClr val="tx1"/>
                </a:solidFill>
                <a:latin typeface="Google Sans"/>
              </a:rPr>
              <a:t>text</a:t>
            </a:r>
            <a:r>
              <a:rPr lang="tr-TR" sz="2200" dirty="0">
                <a:solidFill>
                  <a:schemeClr val="tx1"/>
                </a:solidFill>
                <a:latin typeface="Google Sans"/>
              </a:rPr>
              <a:t>, </a:t>
            </a:r>
            <a:r>
              <a:rPr lang="tr-TR" sz="2200" dirty="0" err="1">
                <a:solidFill>
                  <a:schemeClr val="tx1"/>
                </a:solidFill>
                <a:latin typeface="Google Sans"/>
              </a:rPr>
              <a:t>pictures</a:t>
            </a:r>
            <a:r>
              <a:rPr lang="tr-TR" sz="2200" dirty="0">
                <a:solidFill>
                  <a:schemeClr val="tx1"/>
                </a:solidFill>
                <a:latin typeface="Google Sans"/>
              </a:rPr>
              <a:t>, </a:t>
            </a:r>
            <a:r>
              <a:rPr lang="tr-TR" sz="2200" dirty="0" err="1">
                <a:solidFill>
                  <a:schemeClr val="tx1"/>
                </a:solidFill>
                <a:latin typeface="Google Sans"/>
              </a:rPr>
              <a:t>videos</a:t>
            </a:r>
            <a:r>
              <a:rPr lang="tr-TR" sz="2200" dirty="0">
                <a:solidFill>
                  <a:schemeClr val="tx1"/>
                </a:solidFill>
                <a:latin typeface="Google Sans"/>
              </a:rPr>
              <a:t>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graphics</a:t>
            </a:r>
            <a:r>
              <a:rPr lang="tr-TR" sz="2200" dirty="0">
                <a:solidFill>
                  <a:schemeClr val="tx1"/>
                </a:solidFill>
                <a:latin typeface="Google Sans"/>
              </a:rPr>
              <a:t> on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computer</a:t>
            </a:r>
            <a:r>
              <a:rPr lang="tr-TR" sz="2200" dirty="0">
                <a:solidFill>
                  <a:schemeClr val="tx1"/>
                </a:solidFill>
                <a:latin typeface="Google Sans"/>
              </a:rPr>
              <a:t> </a:t>
            </a:r>
            <a:r>
              <a:rPr lang="tr-TR" sz="2200" dirty="0" err="1">
                <a:solidFill>
                  <a:schemeClr val="tx1"/>
                </a:solidFill>
                <a:latin typeface="Google Sans"/>
              </a:rPr>
              <a:t>screen</a:t>
            </a:r>
            <a:r>
              <a:rPr lang="tr-TR" sz="2200" dirty="0">
                <a:solidFill>
                  <a:schemeClr val="tx1"/>
                </a:solidFill>
                <a:latin typeface="Google Sans"/>
              </a:rPr>
              <a:t>. </a:t>
            </a:r>
            <a:endParaRPr lang="en-US" sz="2200" dirty="0">
              <a:solidFill>
                <a:schemeClr val="tx1"/>
              </a:solidFill>
              <a:latin typeface="Google Sans"/>
            </a:endParaRPr>
          </a:p>
        </p:txBody>
      </p:sp>
      <p:sp>
        <p:nvSpPr>
          <p:cNvPr id="2" name="Başlık 1">
            <a:extLst>
              <a:ext uri="{FF2B5EF4-FFF2-40B4-BE49-F238E27FC236}">
                <a16:creationId xmlns:a16="http://schemas.microsoft.com/office/drawing/2014/main" id="{3FDE35A3-C3E3-4C53-AAA2-3E7E5C91BC77}"/>
              </a:ext>
            </a:extLst>
          </p:cNvPr>
          <p:cNvSpPr>
            <a:spLocks noGrp="1"/>
          </p:cNvSpPr>
          <p:nvPr>
            <p:ph type="title"/>
          </p:nvPr>
        </p:nvSpPr>
        <p:spPr>
          <a:xfrm>
            <a:off x="6096000" y="762000"/>
            <a:ext cx="5334000" cy="1524000"/>
          </a:xfrm>
        </p:spPr>
        <p:txBody>
          <a:bodyPr>
            <a:normAutofit/>
          </a:bodyPr>
          <a:lstStyle/>
          <a:p>
            <a:r>
              <a:rPr lang="tr-TR" sz="3200"/>
              <a:t>4-Video Card</a:t>
            </a:r>
          </a:p>
        </p:txBody>
      </p:sp>
      <p:sp>
        <p:nvSpPr>
          <p:cNvPr id="4" name="Eylem Düğmesi: Bilgi Al 3">
            <a:hlinkClick r:id="rId3" highlightClick="1"/>
            <a:extLst>
              <a:ext uri="{FF2B5EF4-FFF2-40B4-BE49-F238E27FC236}">
                <a16:creationId xmlns:a16="http://schemas.microsoft.com/office/drawing/2014/main" id="{26E040C7-7ECA-5C4C-8496-B67CC2DC148A}"/>
              </a:ext>
            </a:extLst>
          </p:cNvPr>
          <p:cNvSpPr/>
          <p:nvPr/>
        </p:nvSpPr>
        <p:spPr>
          <a:xfrm>
            <a:off x="10626919" y="522135"/>
            <a:ext cx="803081" cy="667910"/>
          </a:xfrm>
          <a:prstGeom prst="actionButtonInformation">
            <a:avLst/>
          </a:prstGeom>
          <a:ln>
            <a:solidFill>
              <a:srgbClr val="3D2229"/>
            </a:solidFill>
          </a:ln>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1368971451"/>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118" name="Rectangle 4117">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0" name="Freeform: Shape 4119">
            <a:extLst>
              <a:ext uri="{FF2B5EF4-FFF2-40B4-BE49-F238E27FC236}">
                <a16:creationId xmlns:a16="http://schemas.microsoft.com/office/drawing/2014/main" id="{3D065C6D-EB42-400B-99C4-D0ACE936F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13174" y="0"/>
            <a:ext cx="5578824" cy="6028256"/>
          </a:xfrm>
          <a:custGeom>
            <a:avLst/>
            <a:gdLst>
              <a:gd name="connsiteX0" fmla="*/ 1681218 w 5578824"/>
              <a:gd name="connsiteY0" fmla="*/ 0 h 6028256"/>
              <a:gd name="connsiteX1" fmla="*/ 5578824 w 5578824"/>
              <a:gd name="connsiteY1" fmla="*/ 0 h 6028256"/>
              <a:gd name="connsiteX2" fmla="*/ 5578824 w 5578824"/>
              <a:gd name="connsiteY2" fmla="*/ 5760161 h 6028256"/>
              <a:gd name="connsiteX3" fmla="*/ 5441231 w 5578824"/>
              <a:gd name="connsiteY3" fmla="*/ 5804042 h 6028256"/>
              <a:gd name="connsiteX4" fmla="*/ 4253224 w 5578824"/>
              <a:gd name="connsiteY4" fmla="*/ 5980388 h 6028256"/>
              <a:gd name="connsiteX5" fmla="*/ 837278 w 5578824"/>
              <a:gd name="connsiteY5" fmla="*/ 4877588 h 6028256"/>
              <a:gd name="connsiteX6" fmla="*/ 109626 w 5578824"/>
              <a:gd name="connsiteY6" fmla="*/ 3329255 h 6028256"/>
              <a:gd name="connsiteX7" fmla="*/ 156962 w 5578824"/>
              <a:gd name="connsiteY7" fmla="*/ 1773839 h 6028256"/>
              <a:gd name="connsiteX8" fmla="*/ 904890 w 5578824"/>
              <a:gd name="connsiteY8" fmla="*/ 738354 h 6028256"/>
              <a:gd name="connsiteX9" fmla="*/ 1304592 w 5578824"/>
              <a:gd name="connsiteY9" fmla="*/ 360545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4" h="6028256">
                <a:moveTo>
                  <a:pt x="1681218" y="0"/>
                </a:moveTo>
                <a:lnTo>
                  <a:pt x="5578824" y="0"/>
                </a:lnTo>
                <a:lnTo>
                  <a:pt x="5578824" y="5760161"/>
                </a:lnTo>
                <a:lnTo>
                  <a:pt x="5441231" y="5804042"/>
                </a:lnTo>
                <a:cubicBezTo>
                  <a:pt x="5079089" y="5907589"/>
                  <a:pt x="4674877" y="5944442"/>
                  <a:pt x="4253224" y="5980388"/>
                </a:cubicBezTo>
                <a:cubicBezTo>
                  <a:pt x="2813852" y="6102970"/>
                  <a:pt x="1551586" y="6071494"/>
                  <a:pt x="837278" y="4877588"/>
                </a:cubicBezTo>
                <a:cubicBezTo>
                  <a:pt x="529862" y="4363935"/>
                  <a:pt x="255162" y="3847185"/>
                  <a:pt x="109626" y="3329255"/>
                </a:cubicBezTo>
                <a:cubicBezTo>
                  <a:pt x="-35907" y="2811325"/>
                  <a:pt x="-52277" y="2292214"/>
                  <a:pt x="156962" y="1773839"/>
                </a:cubicBezTo>
                <a:cubicBezTo>
                  <a:pt x="296494" y="1428108"/>
                  <a:pt x="536161" y="1082881"/>
                  <a:pt x="904890" y="738354"/>
                </a:cubicBezTo>
                <a:cubicBezTo>
                  <a:pt x="1036690" y="615181"/>
                  <a:pt x="1169968" y="488910"/>
                  <a:pt x="1304592" y="36054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22" name="Freeform: Shape 4121">
            <a:extLst>
              <a:ext uri="{FF2B5EF4-FFF2-40B4-BE49-F238E27FC236}">
                <a16:creationId xmlns:a16="http://schemas.microsoft.com/office/drawing/2014/main" id="{3362A0EA-3E81-4464-94B8-70BE5870ED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87883"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4115" name="Content Placeholder 4114">
            <a:extLst>
              <a:ext uri="{FF2B5EF4-FFF2-40B4-BE49-F238E27FC236}">
                <a16:creationId xmlns:a16="http://schemas.microsoft.com/office/drawing/2014/main" id="{AFB7A526-C4E9-ECD7-1991-E96DEF822A5D}"/>
              </a:ext>
            </a:extLst>
          </p:cNvPr>
          <p:cNvSpPr>
            <a:spLocks noGrp="1"/>
          </p:cNvSpPr>
          <p:nvPr>
            <p:ph idx="1"/>
          </p:nvPr>
        </p:nvSpPr>
        <p:spPr>
          <a:xfrm>
            <a:off x="762000" y="2286000"/>
            <a:ext cx="5334000" cy="3810001"/>
          </a:xfrm>
        </p:spPr>
        <p:txBody>
          <a:bodyPr>
            <a:normAutofit/>
          </a:bodyPr>
          <a:lstStyle/>
          <a:p>
            <a:pPr marL="0" indent="0">
              <a:buNone/>
            </a:pPr>
            <a:r>
              <a:rPr lang="tr-TR" sz="2200" dirty="0">
                <a:solidFill>
                  <a:schemeClr val="tx1"/>
                </a:solidFill>
                <a:latin typeface="Google Sans"/>
              </a:rPr>
              <a:t>:RAM (</a:t>
            </a:r>
            <a:r>
              <a:rPr lang="tr-TR" sz="2200" dirty="0" err="1">
                <a:solidFill>
                  <a:schemeClr val="tx1"/>
                </a:solidFill>
                <a:latin typeface="Google Sans"/>
              </a:rPr>
              <a:t>Random</a:t>
            </a:r>
            <a:r>
              <a:rPr lang="tr-TR" sz="2200" dirty="0">
                <a:solidFill>
                  <a:schemeClr val="tx1"/>
                </a:solidFill>
                <a:latin typeface="Google Sans"/>
              </a:rPr>
              <a:t> Access Memory) </a:t>
            </a:r>
            <a:r>
              <a:rPr lang="tr-TR" sz="2200" dirty="0" err="1">
                <a:solidFill>
                  <a:schemeClr val="tx1"/>
                </a:solidFill>
                <a:latin typeface="Google Sans"/>
              </a:rPr>
              <a:t>provides</a:t>
            </a:r>
            <a:r>
              <a:rPr lang="tr-TR" sz="2200" dirty="0">
                <a:solidFill>
                  <a:schemeClr val="tx1"/>
                </a:solidFill>
                <a:latin typeface="Google Sans"/>
              </a:rPr>
              <a:t> </a:t>
            </a:r>
            <a:r>
              <a:rPr lang="tr-TR" sz="2200" dirty="0" err="1">
                <a:solidFill>
                  <a:schemeClr val="tx1"/>
                </a:solidFill>
                <a:latin typeface="Google Sans"/>
              </a:rPr>
              <a:t>fast</a:t>
            </a:r>
            <a:r>
              <a:rPr lang="tr-TR" sz="2200" dirty="0">
                <a:solidFill>
                  <a:schemeClr val="tx1"/>
                </a:solidFill>
                <a:latin typeface="Google Sans"/>
              </a:rPr>
              <a:t> </a:t>
            </a:r>
            <a:r>
              <a:rPr lang="tr-TR" sz="2200" dirty="0" err="1">
                <a:solidFill>
                  <a:schemeClr val="tx1"/>
                </a:solidFill>
                <a:latin typeface="Google Sans"/>
              </a:rPr>
              <a:t>access</a:t>
            </a:r>
            <a:r>
              <a:rPr lang="tr-TR" sz="2200" dirty="0">
                <a:solidFill>
                  <a:schemeClr val="tx1"/>
                </a:solidFill>
                <a:latin typeface="Google Sans"/>
              </a:rPr>
              <a:t>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temporary</a:t>
            </a:r>
            <a:r>
              <a:rPr lang="tr-TR" sz="2200" dirty="0">
                <a:solidFill>
                  <a:schemeClr val="tx1"/>
                </a:solidFill>
                <a:latin typeface="Google Sans"/>
              </a:rPr>
              <a:t> data </a:t>
            </a:r>
            <a:r>
              <a:rPr lang="tr-TR" sz="2200" dirty="0" err="1">
                <a:solidFill>
                  <a:schemeClr val="tx1"/>
                </a:solidFill>
                <a:latin typeface="Google Sans"/>
              </a:rPr>
              <a:t>storage</a:t>
            </a:r>
            <a:r>
              <a:rPr lang="tr-TR" sz="2200" dirty="0">
                <a:solidFill>
                  <a:schemeClr val="tx1"/>
                </a:solidFill>
                <a:latin typeface="Google Sans"/>
              </a:rPr>
              <a:t> </a:t>
            </a:r>
            <a:r>
              <a:rPr lang="tr-TR" sz="2200" dirty="0" err="1">
                <a:solidFill>
                  <a:schemeClr val="tx1"/>
                </a:solidFill>
                <a:latin typeface="Google Sans"/>
              </a:rPr>
              <a:t>for</a:t>
            </a:r>
            <a:r>
              <a:rPr lang="tr-TR" sz="2200" dirty="0">
                <a:solidFill>
                  <a:schemeClr val="tx1"/>
                </a:solidFill>
                <a:latin typeface="Google Sans"/>
              </a:rPr>
              <a:t> data on </a:t>
            </a:r>
            <a:r>
              <a:rPr lang="tr-TR" sz="2200" dirty="0" err="1">
                <a:solidFill>
                  <a:schemeClr val="tx1"/>
                </a:solidFill>
                <a:latin typeface="Google Sans"/>
              </a:rPr>
              <a:t>computers</a:t>
            </a:r>
            <a:r>
              <a:rPr lang="tr-TR" sz="2200" dirty="0">
                <a:solidFill>
                  <a:schemeClr val="tx1"/>
                </a:solidFill>
                <a:latin typeface="Google Sans"/>
              </a:rPr>
              <a:t>. RAM is </a:t>
            </a:r>
            <a:r>
              <a:rPr lang="tr-TR" sz="2200" dirty="0" err="1">
                <a:solidFill>
                  <a:schemeClr val="tx1"/>
                </a:solidFill>
                <a:latin typeface="Google Sans"/>
              </a:rPr>
              <a:t>located</a:t>
            </a:r>
            <a:r>
              <a:rPr lang="tr-TR" sz="2200" dirty="0">
                <a:solidFill>
                  <a:schemeClr val="tx1"/>
                </a:solidFill>
                <a:latin typeface="Google Sans"/>
              </a:rPr>
              <a:t> </a:t>
            </a:r>
            <a:r>
              <a:rPr lang="tr-TR" sz="2200" dirty="0" err="1">
                <a:solidFill>
                  <a:schemeClr val="tx1"/>
                </a:solidFill>
                <a:latin typeface="Google Sans"/>
              </a:rPr>
              <a:t>between</a:t>
            </a:r>
            <a:r>
              <a:rPr lang="tr-TR" sz="2200" dirty="0">
                <a:solidFill>
                  <a:schemeClr val="tx1"/>
                </a:solidFill>
                <a:latin typeface="Google Sans"/>
              </a:rPr>
              <a:t>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processor</a:t>
            </a:r>
            <a:r>
              <a:rPr lang="tr-TR" sz="2200" dirty="0">
                <a:solidFill>
                  <a:schemeClr val="tx1"/>
                </a:solidFill>
                <a:latin typeface="Google Sans"/>
              </a:rPr>
              <a:t>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fixed</a:t>
            </a:r>
            <a:r>
              <a:rPr lang="tr-TR" sz="2200" dirty="0">
                <a:solidFill>
                  <a:schemeClr val="tx1"/>
                </a:solidFill>
                <a:latin typeface="Google Sans"/>
              </a:rPr>
              <a:t> data </a:t>
            </a:r>
            <a:r>
              <a:rPr lang="tr-TR" sz="2200" dirty="0" err="1">
                <a:solidFill>
                  <a:schemeClr val="tx1"/>
                </a:solidFill>
                <a:latin typeface="Google Sans"/>
              </a:rPr>
              <a:t>storage</a:t>
            </a:r>
            <a:r>
              <a:rPr lang="tr-TR" sz="2200" dirty="0">
                <a:solidFill>
                  <a:schemeClr val="tx1"/>
                </a:solidFill>
                <a:latin typeface="Google Sans"/>
              </a:rPr>
              <a:t> </a:t>
            </a:r>
            <a:r>
              <a:rPr lang="tr-TR" sz="2200" dirty="0" err="1">
                <a:solidFill>
                  <a:schemeClr val="tx1"/>
                </a:solidFill>
                <a:latin typeface="Google Sans"/>
              </a:rPr>
              <a:t>such</a:t>
            </a:r>
            <a:r>
              <a:rPr lang="tr-TR" sz="2200" dirty="0">
                <a:solidFill>
                  <a:schemeClr val="tx1"/>
                </a:solidFill>
                <a:latin typeface="Google Sans"/>
              </a:rPr>
              <a:t> as HDD/SSD. </a:t>
            </a:r>
            <a:r>
              <a:rPr lang="tr-TR" sz="2200" dirty="0" err="1">
                <a:solidFill>
                  <a:schemeClr val="tx1"/>
                </a:solidFill>
                <a:latin typeface="Google Sans"/>
              </a:rPr>
              <a:t>When</a:t>
            </a:r>
            <a:r>
              <a:rPr lang="tr-TR" sz="2200" dirty="0">
                <a:solidFill>
                  <a:schemeClr val="tx1"/>
                </a:solidFill>
                <a:latin typeface="Google Sans"/>
              </a:rPr>
              <a:t> a </a:t>
            </a:r>
            <a:r>
              <a:rPr lang="tr-TR" sz="2200" dirty="0" err="1">
                <a:solidFill>
                  <a:schemeClr val="tx1"/>
                </a:solidFill>
                <a:latin typeface="Google Sans"/>
              </a:rPr>
              <a:t>computer</a:t>
            </a:r>
            <a:r>
              <a:rPr lang="tr-TR" sz="2200" dirty="0">
                <a:solidFill>
                  <a:schemeClr val="tx1"/>
                </a:solidFill>
                <a:latin typeface="Google Sans"/>
              </a:rPr>
              <a:t> </a:t>
            </a:r>
            <a:r>
              <a:rPr lang="tr-TR" sz="2200" dirty="0" err="1">
                <a:solidFill>
                  <a:schemeClr val="tx1"/>
                </a:solidFill>
                <a:latin typeface="Google Sans"/>
              </a:rPr>
              <a:t>turns</a:t>
            </a:r>
            <a:r>
              <a:rPr lang="tr-TR" sz="2200" dirty="0">
                <a:solidFill>
                  <a:schemeClr val="tx1"/>
                </a:solidFill>
                <a:latin typeface="Google Sans"/>
              </a:rPr>
              <a:t> on,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processor</a:t>
            </a:r>
            <a:r>
              <a:rPr lang="tr-TR" sz="2200" dirty="0">
                <a:solidFill>
                  <a:schemeClr val="tx1"/>
                </a:solidFill>
                <a:latin typeface="Google Sans"/>
              </a:rPr>
              <a:t> </a:t>
            </a:r>
            <a:r>
              <a:rPr lang="tr-TR" sz="2200" dirty="0" err="1">
                <a:solidFill>
                  <a:schemeClr val="tx1"/>
                </a:solidFill>
                <a:latin typeface="Google Sans"/>
              </a:rPr>
              <a:t>requests</a:t>
            </a:r>
            <a:r>
              <a:rPr lang="tr-TR" sz="2200" dirty="0">
                <a:solidFill>
                  <a:schemeClr val="tx1"/>
                </a:solidFill>
                <a:latin typeface="Google Sans"/>
              </a:rPr>
              <a:t> data (</a:t>
            </a:r>
            <a:r>
              <a:rPr lang="tr-TR" sz="2200" dirty="0" err="1">
                <a:solidFill>
                  <a:schemeClr val="tx1"/>
                </a:solidFill>
                <a:latin typeface="Google Sans"/>
              </a:rPr>
              <a:t>such</a:t>
            </a:r>
            <a:r>
              <a:rPr lang="tr-TR" sz="2200" dirty="0">
                <a:solidFill>
                  <a:schemeClr val="tx1"/>
                </a:solidFill>
                <a:latin typeface="Google Sans"/>
              </a:rPr>
              <a:t> as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operating</a:t>
            </a:r>
            <a:r>
              <a:rPr lang="tr-TR" sz="2200" dirty="0">
                <a:solidFill>
                  <a:schemeClr val="tx1"/>
                </a:solidFill>
                <a:latin typeface="Google Sans"/>
              </a:rPr>
              <a:t> </a:t>
            </a:r>
            <a:r>
              <a:rPr lang="tr-TR" sz="2200" dirty="0" err="1">
                <a:solidFill>
                  <a:schemeClr val="tx1"/>
                </a:solidFill>
                <a:latin typeface="Google Sans"/>
              </a:rPr>
              <a:t>system</a:t>
            </a:r>
            <a:r>
              <a:rPr lang="tr-TR" sz="2200" dirty="0">
                <a:solidFill>
                  <a:schemeClr val="tx1"/>
                </a:solidFill>
                <a:latin typeface="Google Sans"/>
              </a:rPr>
              <a:t>) </a:t>
            </a:r>
            <a:r>
              <a:rPr lang="tr-TR" sz="2200" dirty="0" err="1">
                <a:solidFill>
                  <a:schemeClr val="tx1"/>
                </a:solidFill>
                <a:latin typeface="Google Sans"/>
              </a:rPr>
              <a:t>from</a:t>
            </a:r>
            <a:r>
              <a:rPr lang="tr-TR" sz="2200" dirty="0">
                <a:solidFill>
                  <a:schemeClr val="tx1"/>
                </a:solidFill>
                <a:latin typeface="Google Sans"/>
              </a:rPr>
              <a:t> </a:t>
            </a:r>
            <a:r>
              <a:rPr lang="tr-TR" sz="2200" dirty="0" err="1">
                <a:solidFill>
                  <a:schemeClr val="tx1"/>
                </a:solidFill>
                <a:latin typeface="Google Sans"/>
              </a:rPr>
              <a:t>the</a:t>
            </a:r>
            <a:r>
              <a:rPr lang="tr-TR" sz="2200" dirty="0">
                <a:solidFill>
                  <a:schemeClr val="tx1"/>
                </a:solidFill>
                <a:latin typeface="Google Sans"/>
              </a:rPr>
              <a:t> HDD/SSD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loads</a:t>
            </a:r>
            <a:r>
              <a:rPr lang="tr-TR" sz="2200" dirty="0">
                <a:solidFill>
                  <a:schemeClr val="tx1"/>
                </a:solidFill>
                <a:latin typeface="Google Sans"/>
              </a:rPr>
              <a:t> it </a:t>
            </a:r>
            <a:r>
              <a:rPr lang="tr-TR" sz="2200" dirty="0" err="1">
                <a:solidFill>
                  <a:schemeClr val="tx1"/>
                </a:solidFill>
                <a:latin typeface="Google Sans"/>
              </a:rPr>
              <a:t>into</a:t>
            </a:r>
            <a:r>
              <a:rPr lang="tr-TR" sz="2200" dirty="0">
                <a:solidFill>
                  <a:schemeClr val="tx1"/>
                </a:solidFill>
                <a:latin typeface="Google Sans"/>
              </a:rPr>
              <a:t> RAM.</a:t>
            </a:r>
            <a:endParaRPr lang="en-US" sz="2200" dirty="0">
              <a:solidFill>
                <a:schemeClr val="tx1"/>
              </a:solidFill>
              <a:latin typeface="Google Sans"/>
            </a:endParaRPr>
          </a:p>
        </p:txBody>
      </p:sp>
      <p:sp>
        <p:nvSpPr>
          <p:cNvPr id="2" name="Başlık 1">
            <a:extLst>
              <a:ext uri="{FF2B5EF4-FFF2-40B4-BE49-F238E27FC236}">
                <a16:creationId xmlns:a16="http://schemas.microsoft.com/office/drawing/2014/main" id="{A6643A8D-7161-FC7A-3F78-EC4A9A8B00D4}"/>
              </a:ext>
            </a:extLst>
          </p:cNvPr>
          <p:cNvSpPr>
            <a:spLocks noGrp="1"/>
          </p:cNvSpPr>
          <p:nvPr>
            <p:ph type="title"/>
          </p:nvPr>
        </p:nvSpPr>
        <p:spPr>
          <a:xfrm>
            <a:off x="762000" y="762000"/>
            <a:ext cx="5334000" cy="1524000"/>
          </a:xfrm>
        </p:spPr>
        <p:txBody>
          <a:bodyPr vert="horz" lIns="91440" tIns="45720" rIns="91440" bIns="45720" rtlCol="0">
            <a:normAutofit/>
          </a:bodyPr>
          <a:lstStyle/>
          <a:p>
            <a:r>
              <a:rPr lang="en-US" sz="3200" kern="1200">
                <a:latin typeface="+mj-lt"/>
                <a:ea typeface="+mj-ea"/>
                <a:cs typeface="+mj-cs"/>
              </a:rPr>
              <a:t>5-Ram(Random Access Memory)</a:t>
            </a:r>
          </a:p>
        </p:txBody>
      </p:sp>
      <p:pic>
        <p:nvPicPr>
          <p:cNvPr id="4098" name="Picture 2" descr="G.SKILL Trident Z5 RGB Series (Intel XMP 3.0) DDR5 RAM 96GB (2x48GB)  6800MT/s CL34-46-46-108 1.35V Desktop Computer Memory UDIMM - Matte Black  (F5-6800J3446F48GX2-TZ5RK) at Amazon.com">
            <a:extLst>
              <a:ext uri="{FF2B5EF4-FFF2-40B4-BE49-F238E27FC236}">
                <a16:creationId xmlns:a16="http://schemas.microsoft.com/office/drawing/2014/main" id="{6EF3BE42-C788-65D5-252A-F401495CCCD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12133"/>
          <a:stretch/>
        </p:blipFill>
        <p:spPr bwMode="auto">
          <a:xfrm>
            <a:off x="6858000" y="1095136"/>
            <a:ext cx="5334000" cy="4686778"/>
          </a:xfrm>
          <a:prstGeom prst="rect">
            <a:avLst/>
          </a:prstGeom>
          <a:noFill/>
          <a:extLst>
            <a:ext uri="{909E8E84-426E-40DD-AFC4-6F175D3DCCD1}">
              <a14:hiddenFill xmlns:a14="http://schemas.microsoft.com/office/drawing/2010/main">
                <a:solidFill>
                  <a:srgbClr val="FFFFFF"/>
                </a:solidFill>
              </a14:hiddenFill>
            </a:ext>
          </a:extLst>
        </p:spPr>
      </p:pic>
      <p:sp>
        <p:nvSpPr>
          <p:cNvPr id="4" name="Eylem Düğmesi: Bilgi Al 3">
            <a:hlinkClick r:id="rId3" highlightClick="1"/>
            <a:extLst>
              <a:ext uri="{FF2B5EF4-FFF2-40B4-BE49-F238E27FC236}">
                <a16:creationId xmlns:a16="http://schemas.microsoft.com/office/drawing/2014/main" id="{C5068871-3300-8909-0125-CA5235C82A4A}"/>
              </a:ext>
            </a:extLst>
          </p:cNvPr>
          <p:cNvSpPr/>
          <p:nvPr/>
        </p:nvSpPr>
        <p:spPr>
          <a:xfrm>
            <a:off x="5345907" y="5762045"/>
            <a:ext cx="803081" cy="667910"/>
          </a:xfrm>
          <a:prstGeom prst="actionButtonInformation">
            <a:avLst/>
          </a:prstGeom>
          <a:ln>
            <a:solidFill>
              <a:srgbClr val="3D2229"/>
            </a:solidFill>
          </a:ln>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26563531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29" name="Freeform: Shape 5128">
            <a:extLst>
              <a:ext uri="{FF2B5EF4-FFF2-40B4-BE49-F238E27FC236}">
                <a16:creationId xmlns:a16="http://schemas.microsoft.com/office/drawing/2014/main" id="{66FC6F62-FEC6-45C4-B697-39FDA62A96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pic>
        <p:nvPicPr>
          <p:cNvPr id="5122" name="Picture 2" descr="Intel Core i9 14900 2GHz 36MB Önbellek 24 Çekirdek 1700 10nm Islemci |  ITOPYA">
            <a:extLst>
              <a:ext uri="{FF2B5EF4-FFF2-40B4-BE49-F238E27FC236}">
                <a16:creationId xmlns:a16="http://schemas.microsoft.com/office/drawing/2014/main" id="{43667FF5-3A99-74DF-4A9A-22517EBD3D8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697" r="6589"/>
          <a:stretch/>
        </p:blipFill>
        <p:spPr bwMode="auto">
          <a:xfrm>
            <a:off x="762000" y="762001"/>
            <a:ext cx="4572000" cy="5334000"/>
          </a:xfrm>
          <a:prstGeom prst="rect">
            <a:avLst/>
          </a:prstGeom>
          <a:noFill/>
          <a:extLst>
            <a:ext uri="{909E8E84-426E-40DD-AFC4-6F175D3DCCD1}">
              <a14:hiddenFill xmlns:a14="http://schemas.microsoft.com/office/drawing/2010/main">
                <a:solidFill>
                  <a:srgbClr val="FFFFFF"/>
                </a:solidFill>
              </a14:hiddenFill>
            </a:ext>
          </a:extLst>
        </p:spPr>
      </p:pic>
      <p:grpSp>
        <p:nvGrpSpPr>
          <p:cNvPr id="5131" name="Group 5130">
            <a:extLst>
              <a:ext uri="{FF2B5EF4-FFF2-40B4-BE49-F238E27FC236}">
                <a16:creationId xmlns:a16="http://schemas.microsoft.com/office/drawing/2014/main" id="{F8D7210F-BCFD-46C1-9A2C-3717368B1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 y="5829359"/>
            <a:ext cx="4333875" cy="1028642"/>
            <a:chOff x="7153921" y="5829359"/>
            <a:chExt cx="5038079" cy="1028642"/>
          </a:xfrm>
        </p:grpSpPr>
        <p:sp>
          <p:nvSpPr>
            <p:cNvPr id="5132" name="Freeform: Shape 5131">
              <a:extLst>
                <a:ext uri="{FF2B5EF4-FFF2-40B4-BE49-F238E27FC236}">
                  <a16:creationId xmlns:a16="http://schemas.microsoft.com/office/drawing/2014/main" id="{2C96BB9F-FD85-4689-A888-9A5AA0A14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63906" y="5913098"/>
              <a:ext cx="4228094"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5133" name="Freeform: Shape 5132">
              <a:extLst>
                <a:ext uri="{FF2B5EF4-FFF2-40B4-BE49-F238E27FC236}">
                  <a16:creationId xmlns:a16="http://schemas.microsoft.com/office/drawing/2014/main" id="{78545FC7-27EF-4BF9-A88F-35F089DF69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153921" y="5829359"/>
              <a:ext cx="5038078"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grpSp>
      <p:sp>
        <p:nvSpPr>
          <p:cNvPr id="3" name="İçerik Yer Tutucusu 2">
            <a:extLst>
              <a:ext uri="{FF2B5EF4-FFF2-40B4-BE49-F238E27FC236}">
                <a16:creationId xmlns:a16="http://schemas.microsoft.com/office/drawing/2014/main" id="{D073FC6B-3E75-37B5-420E-E9FF95F69B76}"/>
              </a:ext>
            </a:extLst>
          </p:cNvPr>
          <p:cNvSpPr>
            <a:spLocks noGrp="1"/>
          </p:cNvSpPr>
          <p:nvPr>
            <p:ph idx="1"/>
          </p:nvPr>
        </p:nvSpPr>
        <p:spPr>
          <a:xfrm>
            <a:off x="6096000" y="2286000"/>
            <a:ext cx="5334000" cy="3810001"/>
          </a:xfrm>
        </p:spPr>
        <p:txBody>
          <a:bodyPr>
            <a:normAutofit/>
          </a:bodyPr>
          <a:lstStyle/>
          <a:p>
            <a:pPr marL="0" indent="0">
              <a:buNone/>
            </a:pP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central</a:t>
            </a:r>
            <a:r>
              <a:rPr lang="tr-TR" sz="2200" dirty="0">
                <a:solidFill>
                  <a:schemeClr val="tx1"/>
                </a:solidFill>
                <a:latin typeface="Google Sans"/>
              </a:rPr>
              <a:t> </a:t>
            </a:r>
            <a:r>
              <a:rPr lang="tr-TR" sz="2200" dirty="0" err="1">
                <a:solidFill>
                  <a:schemeClr val="tx1"/>
                </a:solidFill>
                <a:latin typeface="Google Sans"/>
              </a:rPr>
              <a:t>processing</a:t>
            </a:r>
            <a:r>
              <a:rPr lang="tr-TR" sz="2200" dirty="0">
                <a:solidFill>
                  <a:schemeClr val="tx1"/>
                </a:solidFill>
                <a:latin typeface="Google Sans"/>
              </a:rPr>
              <a:t> </a:t>
            </a:r>
            <a:r>
              <a:rPr lang="tr-TR" sz="2200" dirty="0" err="1">
                <a:solidFill>
                  <a:schemeClr val="tx1"/>
                </a:solidFill>
                <a:latin typeface="Google Sans"/>
              </a:rPr>
              <a:t>unit</a:t>
            </a:r>
            <a:r>
              <a:rPr lang="tr-TR" sz="2200" dirty="0">
                <a:solidFill>
                  <a:schemeClr val="tx1"/>
                </a:solidFill>
                <a:latin typeface="Google Sans"/>
              </a:rPr>
              <a:t> (CPU) is </a:t>
            </a:r>
            <a:r>
              <a:rPr lang="tr-TR" sz="2200" dirty="0" err="1">
                <a:solidFill>
                  <a:schemeClr val="tx1"/>
                </a:solidFill>
                <a:latin typeface="Google Sans"/>
              </a:rPr>
              <a:t>the</a:t>
            </a:r>
            <a:r>
              <a:rPr lang="tr-TR" sz="2200" dirty="0">
                <a:solidFill>
                  <a:schemeClr val="tx1"/>
                </a:solidFill>
                <a:latin typeface="Google Sans"/>
              </a:rPr>
              <a:t> hardware </a:t>
            </a:r>
            <a:r>
              <a:rPr lang="tr-TR" sz="2200" dirty="0" err="1">
                <a:solidFill>
                  <a:schemeClr val="tx1"/>
                </a:solidFill>
                <a:latin typeface="Google Sans"/>
              </a:rPr>
              <a:t>component</a:t>
            </a:r>
            <a:r>
              <a:rPr lang="tr-TR" sz="2200" dirty="0">
                <a:solidFill>
                  <a:schemeClr val="tx1"/>
                </a:solidFill>
                <a:latin typeface="Google Sans"/>
              </a:rPr>
              <a:t> </a:t>
            </a:r>
            <a:r>
              <a:rPr lang="tr-TR" sz="2200" dirty="0" err="1">
                <a:solidFill>
                  <a:schemeClr val="tx1"/>
                </a:solidFill>
                <a:latin typeface="Google Sans"/>
              </a:rPr>
              <a:t>that</a:t>
            </a:r>
            <a:r>
              <a:rPr lang="tr-TR" sz="2200" dirty="0">
                <a:solidFill>
                  <a:schemeClr val="tx1"/>
                </a:solidFill>
                <a:latin typeface="Google Sans"/>
              </a:rPr>
              <a:t> is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basic</a:t>
            </a:r>
            <a:r>
              <a:rPr lang="tr-TR" sz="2200" dirty="0">
                <a:solidFill>
                  <a:schemeClr val="tx1"/>
                </a:solidFill>
                <a:latin typeface="Google Sans"/>
              </a:rPr>
              <a:t> </a:t>
            </a:r>
            <a:r>
              <a:rPr lang="tr-TR" sz="2200" dirty="0" err="1">
                <a:solidFill>
                  <a:schemeClr val="tx1"/>
                </a:solidFill>
                <a:latin typeface="Google Sans"/>
              </a:rPr>
              <a:t>computing</a:t>
            </a:r>
            <a:r>
              <a:rPr lang="tr-TR" sz="2200" dirty="0">
                <a:solidFill>
                  <a:schemeClr val="tx1"/>
                </a:solidFill>
                <a:latin typeface="Google Sans"/>
              </a:rPr>
              <a:t> </a:t>
            </a:r>
            <a:r>
              <a:rPr lang="tr-TR" sz="2200" dirty="0" err="1">
                <a:solidFill>
                  <a:schemeClr val="tx1"/>
                </a:solidFill>
                <a:latin typeface="Google Sans"/>
              </a:rPr>
              <a:t>unit</a:t>
            </a:r>
            <a:r>
              <a:rPr lang="tr-TR" sz="2200" dirty="0">
                <a:solidFill>
                  <a:schemeClr val="tx1"/>
                </a:solidFill>
                <a:latin typeface="Google Sans"/>
              </a:rPr>
              <a:t> in </a:t>
            </a:r>
            <a:r>
              <a:rPr lang="tr-TR" sz="2200" dirty="0" err="1">
                <a:solidFill>
                  <a:schemeClr val="tx1"/>
                </a:solidFill>
                <a:latin typeface="Google Sans"/>
              </a:rPr>
              <a:t>the</a:t>
            </a:r>
            <a:r>
              <a:rPr lang="tr-TR" sz="2200" dirty="0">
                <a:solidFill>
                  <a:schemeClr val="tx1"/>
                </a:solidFill>
                <a:latin typeface="Google Sans"/>
              </a:rPr>
              <a:t> server. </a:t>
            </a:r>
            <a:r>
              <a:rPr lang="tr-TR" sz="2200" dirty="0" err="1">
                <a:solidFill>
                  <a:schemeClr val="tx1"/>
                </a:solidFill>
                <a:latin typeface="Google Sans"/>
              </a:rPr>
              <a:t>Servers</a:t>
            </a:r>
            <a:r>
              <a:rPr lang="tr-TR" sz="2200" dirty="0">
                <a:solidFill>
                  <a:schemeClr val="tx1"/>
                </a:solidFill>
                <a:latin typeface="Google Sans"/>
              </a:rPr>
              <a:t>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other</a:t>
            </a:r>
            <a:r>
              <a:rPr lang="tr-TR" sz="2200" dirty="0">
                <a:solidFill>
                  <a:schemeClr val="tx1"/>
                </a:solidFill>
                <a:latin typeface="Google Sans"/>
              </a:rPr>
              <a:t> </a:t>
            </a:r>
            <a:r>
              <a:rPr lang="tr-TR" sz="2200" dirty="0" err="1">
                <a:solidFill>
                  <a:schemeClr val="tx1"/>
                </a:solidFill>
                <a:latin typeface="Google Sans"/>
              </a:rPr>
              <a:t>smart</a:t>
            </a:r>
            <a:r>
              <a:rPr lang="tr-TR" sz="2200" dirty="0">
                <a:solidFill>
                  <a:schemeClr val="tx1"/>
                </a:solidFill>
                <a:latin typeface="Google Sans"/>
              </a:rPr>
              <a:t> </a:t>
            </a:r>
            <a:r>
              <a:rPr lang="tr-TR" sz="2200" dirty="0" err="1">
                <a:solidFill>
                  <a:schemeClr val="tx1"/>
                </a:solidFill>
                <a:latin typeface="Google Sans"/>
              </a:rPr>
              <a:t>devices</a:t>
            </a:r>
            <a:r>
              <a:rPr lang="tr-TR" sz="2200" dirty="0">
                <a:solidFill>
                  <a:schemeClr val="tx1"/>
                </a:solidFill>
                <a:latin typeface="Google Sans"/>
              </a:rPr>
              <a:t> </a:t>
            </a:r>
            <a:r>
              <a:rPr lang="tr-TR" sz="2200" dirty="0" err="1">
                <a:solidFill>
                  <a:schemeClr val="tx1"/>
                </a:solidFill>
                <a:latin typeface="Google Sans"/>
              </a:rPr>
              <a:t>convert</a:t>
            </a:r>
            <a:r>
              <a:rPr lang="tr-TR" sz="2200" dirty="0">
                <a:solidFill>
                  <a:schemeClr val="tx1"/>
                </a:solidFill>
                <a:latin typeface="Google Sans"/>
              </a:rPr>
              <a:t> data </a:t>
            </a:r>
            <a:r>
              <a:rPr lang="tr-TR" sz="2200" dirty="0" err="1">
                <a:solidFill>
                  <a:schemeClr val="tx1"/>
                </a:solidFill>
                <a:latin typeface="Google Sans"/>
              </a:rPr>
              <a:t>into</a:t>
            </a:r>
            <a:r>
              <a:rPr lang="tr-TR" sz="2200" dirty="0">
                <a:solidFill>
                  <a:schemeClr val="tx1"/>
                </a:solidFill>
                <a:latin typeface="Google Sans"/>
              </a:rPr>
              <a:t> </a:t>
            </a:r>
            <a:r>
              <a:rPr lang="tr-TR" sz="2200" dirty="0" err="1">
                <a:solidFill>
                  <a:schemeClr val="tx1"/>
                </a:solidFill>
                <a:latin typeface="Google Sans"/>
              </a:rPr>
              <a:t>digital</a:t>
            </a:r>
            <a:r>
              <a:rPr lang="tr-TR" sz="2200" dirty="0">
                <a:solidFill>
                  <a:schemeClr val="tx1"/>
                </a:solidFill>
                <a:latin typeface="Google Sans"/>
              </a:rPr>
              <a:t> </a:t>
            </a:r>
            <a:r>
              <a:rPr lang="tr-TR" sz="2200" dirty="0" err="1">
                <a:solidFill>
                  <a:schemeClr val="tx1"/>
                </a:solidFill>
                <a:latin typeface="Google Sans"/>
              </a:rPr>
              <a:t>signals</a:t>
            </a:r>
            <a:r>
              <a:rPr lang="tr-TR" sz="2200" dirty="0">
                <a:solidFill>
                  <a:schemeClr val="tx1"/>
                </a:solidFill>
                <a:latin typeface="Google Sans"/>
              </a:rPr>
              <a:t>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perform</a:t>
            </a:r>
            <a:r>
              <a:rPr lang="tr-TR" sz="2200" dirty="0">
                <a:solidFill>
                  <a:schemeClr val="tx1"/>
                </a:solidFill>
                <a:latin typeface="Google Sans"/>
              </a:rPr>
              <a:t> </a:t>
            </a:r>
            <a:r>
              <a:rPr lang="tr-TR" sz="2200" dirty="0" err="1">
                <a:solidFill>
                  <a:schemeClr val="tx1"/>
                </a:solidFill>
                <a:latin typeface="Google Sans"/>
              </a:rPr>
              <a:t>mathematical</a:t>
            </a:r>
            <a:r>
              <a:rPr lang="tr-TR" sz="2200" dirty="0">
                <a:solidFill>
                  <a:schemeClr val="tx1"/>
                </a:solidFill>
                <a:latin typeface="Google Sans"/>
              </a:rPr>
              <a:t> </a:t>
            </a:r>
            <a:r>
              <a:rPr lang="tr-TR" sz="2200" dirty="0" err="1">
                <a:solidFill>
                  <a:schemeClr val="tx1"/>
                </a:solidFill>
                <a:latin typeface="Google Sans"/>
              </a:rPr>
              <a:t>operations</a:t>
            </a:r>
            <a:r>
              <a:rPr lang="tr-TR" sz="2200" dirty="0">
                <a:solidFill>
                  <a:schemeClr val="tx1"/>
                </a:solidFill>
                <a:latin typeface="Google Sans"/>
              </a:rPr>
              <a:t> on </a:t>
            </a:r>
            <a:r>
              <a:rPr lang="tr-TR" sz="2200" dirty="0" err="1">
                <a:solidFill>
                  <a:schemeClr val="tx1"/>
                </a:solidFill>
                <a:latin typeface="Google Sans"/>
              </a:rPr>
              <a:t>them</a:t>
            </a:r>
            <a:r>
              <a:rPr lang="tr-TR" sz="2200" dirty="0">
                <a:solidFill>
                  <a:schemeClr val="tx1"/>
                </a:solidFill>
                <a:latin typeface="Google Sans"/>
              </a:rPr>
              <a:t>. </a:t>
            </a:r>
            <a:r>
              <a:rPr lang="tr-TR" sz="2200" dirty="0" err="1">
                <a:solidFill>
                  <a:schemeClr val="tx1"/>
                </a:solidFill>
                <a:latin typeface="Google Sans"/>
              </a:rPr>
              <a:t>The</a:t>
            </a:r>
            <a:r>
              <a:rPr lang="tr-TR" sz="2200" dirty="0">
                <a:solidFill>
                  <a:schemeClr val="tx1"/>
                </a:solidFill>
                <a:latin typeface="Google Sans"/>
              </a:rPr>
              <a:t> CPU is </a:t>
            </a:r>
            <a:r>
              <a:rPr lang="tr-TR" sz="2200" dirty="0" err="1">
                <a:solidFill>
                  <a:schemeClr val="tx1"/>
                </a:solidFill>
                <a:latin typeface="Google Sans"/>
              </a:rPr>
              <a:t>the</a:t>
            </a:r>
            <a:r>
              <a:rPr lang="tr-TR" sz="2200" dirty="0">
                <a:solidFill>
                  <a:schemeClr val="tx1"/>
                </a:solidFill>
                <a:latin typeface="Google Sans"/>
              </a:rPr>
              <a:t> </a:t>
            </a:r>
            <a:r>
              <a:rPr lang="tr-TR" sz="2200" dirty="0" err="1">
                <a:solidFill>
                  <a:schemeClr val="tx1"/>
                </a:solidFill>
                <a:latin typeface="Google Sans"/>
              </a:rPr>
              <a:t>primary</a:t>
            </a:r>
            <a:r>
              <a:rPr lang="tr-TR" sz="2200" dirty="0">
                <a:solidFill>
                  <a:schemeClr val="tx1"/>
                </a:solidFill>
                <a:latin typeface="Google Sans"/>
              </a:rPr>
              <a:t> </a:t>
            </a:r>
            <a:r>
              <a:rPr lang="tr-TR" sz="2200" dirty="0" err="1">
                <a:solidFill>
                  <a:schemeClr val="tx1"/>
                </a:solidFill>
                <a:latin typeface="Google Sans"/>
              </a:rPr>
              <a:t>component</a:t>
            </a:r>
            <a:r>
              <a:rPr lang="tr-TR" sz="2200" dirty="0">
                <a:solidFill>
                  <a:schemeClr val="tx1"/>
                </a:solidFill>
                <a:latin typeface="Google Sans"/>
              </a:rPr>
              <a:t> </a:t>
            </a:r>
            <a:r>
              <a:rPr lang="tr-TR" sz="2200" dirty="0" err="1">
                <a:solidFill>
                  <a:schemeClr val="tx1"/>
                </a:solidFill>
                <a:latin typeface="Google Sans"/>
              </a:rPr>
              <a:t>that</a:t>
            </a:r>
            <a:r>
              <a:rPr lang="tr-TR" sz="2200" dirty="0">
                <a:solidFill>
                  <a:schemeClr val="tx1"/>
                </a:solidFill>
                <a:latin typeface="Google Sans"/>
              </a:rPr>
              <a:t> </a:t>
            </a:r>
            <a:r>
              <a:rPr lang="tr-TR" sz="2200" dirty="0" err="1">
                <a:solidFill>
                  <a:schemeClr val="tx1"/>
                </a:solidFill>
                <a:latin typeface="Google Sans"/>
              </a:rPr>
              <a:t>processes</a:t>
            </a:r>
            <a:r>
              <a:rPr lang="tr-TR" sz="2200" dirty="0">
                <a:solidFill>
                  <a:schemeClr val="tx1"/>
                </a:solidFill>
                <a:latin typeface="Google Sans"/>
              </a:rPr>
              <a:t> </a:t>
            </a:r>
            <a:r>
              <a:rPr lang="tr-TR" sz="2200" dirty="0" err="1">
                <a:solidFill>
                  <a:schemeClr val="tx1"/>
                </a:solidFill>
                <a:latin typeface="Google Sans"/>
              </a:rPr>
              <a:t>signals</a:t>
            </a:r>
            <a:r>
              <a:rPr lang="tr-TR" sz="2200" dirty="0">
                <a:solidFill>
                  <a:schemeClr val="tx1"/>
                </a:solidFill>
                <a:latin typeface="Google Sans"/>
              </a:rPr>
              <a:t> </a:t>
            </a:r>
            <a:r>
              <a:rPr lang="tr-TR" sz="2200" dirty="0" err="1">
                <a:solidFill>
                  <a:schemeClr val="tx1"/>
                </a:solidFill>
                <a:latin typeface="Google Sans"/>
              </a:rPr>
              <a:t>and</a:t>
            </a:r>
            <a:r>
              <a:rPr lang="tr-TR" sz="2200" dirty="0">
                <a:solidFill>
                  <a:schemeClr val="tx1"/>
                </a:solidFill>
                <a:latin typeface="Google Sans"/>
              </a:rPr>
              <a:t> </a:t>
            </a:r>
            <a:r>
              <a:rPr lang="tr-TR" sz="2200" dirty="0" err="1">
                <a:solidFill>
                  <a:schemeClr val="tx1"/>
                </a:solidFill>
                <a:latin typeface="Google Sans"/>
              </a:rPr>
              <a:t>provides</a:t>
            </a:r>
            <a:r>
              <a:rPr lang="tr-TR" sz="2200" dirty="0">
                <a:solidFill>
                  <a:schemeClr val="tx1"/>
                </a:solidFill>
                <a:latin typeface="Google Sans"/>
              </a:rPr>
              <a:t> </a:t>
            </a:r>
            <a:r>
              <a:rPr lang="tr-TR" sz="2200" dirty="0" err="1">
                <a:solidFill>
                  <a:schemeClr val="tx1"/>
                </a:solidFill>
                <a:latin typeface="Google Sans"/>
              </a:rPr>
              <a:t>computing</a:t>
            </a:r>
            <a:r>
              <a:rPr lang="tr-TR" sz="2200" dirty="0">
                <a:solidFill>
                  <a:schemeClr val="tx1"/>
                </a:solidFill>
                <a:latin typeface="Google Sans"/>
              </a:rPr>
              <a:t>.</a:t>
            </a:r>
          </a:p>
        </p:txBody>
      </p:sp>
      <p:sp>
        <p:nvSpPr>
          <p:cNvPr id="2" name="Başlık 1">
            <a:extLst>
              <a:ext uri="{FF2B5EF4-FFF2-40B4-BE49-F238E27FC236}">
                <a16:creationId xmlns:a16="http://schemas.microsoft.com/office/drawing/2014/main" id="{687BEBCE-6C87-9DF4-EBCB-28F17B780AAB}"/>
              </a:ext>
            </a:extLst>
          </p:cNvPr>
          <p:cNvSpPr>
            <a:spLocks noGrp="1"/>
          </p:cNvSpPr>
          <p:nvPr>
            <p:ph type="title"/>
          </p:nvPr>
        </p:nvSpPr>
        <p:spPr>
          <a:xfrm>
            <a:off x="6096000" y="762000"/>
            <a:ext cx="5334000" cy="1524000"/>
          </a:xfrm>
        </p:spPr>
        <p:txBody>
          <a:bodyPr>
            <a:normAutofit/>
          </a:bodyPr>
          <a:lstStyle/>
          <a:p>
            <a:r>
              <a:rPr lang="tr-TR" sz="3200"/>
              <a:t>6-CPU</a:t>
            </a:r>
          </a:p>
        </p:txBody>
      </p:sp>
      <p:sp>
        <p:nvSpPr>
          <p:cNvPr id="4" name="Eylem Düğmesi: Bilgi Al 3">
            <a:hlinkClick r:id="rId3" highlightClick="1"/>
            <a:extLst>
              <a:ext uri="{FF2B5EF4-FFF2-40B4-BE49-F238E27FC236}">
                <a16:creationId xmlns:a16="http://schemas.microsoft.com/office/drawing/2014/main" id="{0F10CF64-6A17-8DCE-E927-8384E8579AB8}"/>
              </a:ext>
            </a:extLst>
          </p:cNvPr>
          <p:cNvSpPr/>
          <p:nvPr/>
        </p:nvSpPr>
        <p:spPr>
          <a:xfrm>
            <a:off x="10538109" y="903135"/>
            <a:ext cx="803081" cy="667910"/>
          </a:xfrm>
          <a:prstGeom prst="actionButtonInformation">
            <a:avLst/>
          </a:prstGeom>
          <a:ln>
            <a:solidFill>
              <a:srgbClr val="3D2229"/>
            </a:solidFill>
          </a:ln>
        </p:spPr>
        <p:style>
          <a:lnRef idx="2">
            <a:schemeClr val="accent1">
              <a:shade val="15000"/>
            </a:schemeClr>
          </a:lnRef>
          <a:fillRef idx="1001">
            <a:schemeClr val="dk2"/>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1542216776"/>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theme/theme1.xml><?xml version="1.0" encoding="utf-8"?>
<a:theme xmlns:a="http://schemas.openxmlformats.org/drawingml/2006/main" name="PebbleVTI">
  <a:themeElements>
    <a:clrScheme name="AnalogousFromRegularSeed_2SEEDS">
      <a:dk1>
        <a:srgbClr val="000000"/>
      </a:dk1>
      <a:lt1>
        <a:srgbClr val="FFFFFF"/>
      </a:lt1>
      <a:dk2>
        <a:srgbClr val="3D2229"/>
      </a:dk2>
      <a:lt2>
        <a:srgbClr val="E2E5E8"/>
      </a:lt2>
      <a:accent1>
        <a:srgbClr val="D56A17"/>
      </a:accent1>
      <a:accent2>
        <a:srgbClr val="E72D29"/>
      </a:accent2>
      <a:accent3>
        <a:srgbClr val="B8A221"/>
      </a:accent3>
      <a:accent4>
        <a:srgbClr val="14B4A3"/>
      </a:accent4>
      <a:accent5>
        <a:srgbClr val="29ADE7"/>
      </a:accent5>
      <a:accent6>
        <a:srgbClr val="174CD5"/>
      </a:accent6>
      <a:hlink>
        <a:srgbClr val="3F87BF"/>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74</TotalTime>
  <Words>664</Words>
  <Application>Microsoft Office PowerPoint</Application>
  <PresentationFormat>Geniş ekran</PresentationFormat>
  <Paragraphs>49</Paragraphs>
  <Slides>16</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16</vt:i4>
      </vt:variant>
    </vt:vector>
  </HeadingPairs>
  <TitlesOfParts>
    <vt:vector size="22" baseType="lpstr">
      <vt:lpstr>Arial</vt:lpstr>
      <vt:lpstr>Avenir Next LT Pro</vt:lpstr>
      <vt:lpstr>Avenir Next LT Pro Light</vt:lpstr>
      <vt:lpstr>Google Sans</vt:lpstr>
      <vt:lpstr>Sitka Subheading</vt:lpstr>
      <vt:lpstr>PebbleVTI</vt:lpstr>
      <vt:lpstr>Computer Assembling</vt:lpstr>
      <vt:lpstr>Explanation</vt:lpstr>
      <vt:lpstr>Case Equipments</vt:lpstr>
      <vt:lpstr>1- Case</vt:lpstr>
      <vt:lpstr>2-Power Box</vt:lpstr>
      <vt:lpstr>3-Coolers (using liquid or using air)</vt:lpstr>
      <vt:lpstr>4-Video Card</vt:lpstr>
      <vt:lpstr>5-Ram(Random Access Memory)</vt:lpstr>
      <vt:lpstr>6-CPU</vt:lpstr>
      <vt:lpstr>7-Motherboard</vt:lpstr>
      <vt:lpstr>8-SSD</vt:lpstr>
      <vt:lpstr>9- OS (Operating System)</vt:lpstr>
      <vt:lpstr>Optional Equipments</vt:lpstr>
      <vt:lpstr>10- Monitors</vt:lpstr>
      <vt:lpstr>Cost</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Assembling</dc:title>
  <dc:creator>alperen yüksel</dc:creator>
  <cp:lastModifiedBy>alperen yüksel</cp:lastModifiedBy>
  <cp:revision>4</cp:revision>
  <dcterms:created xsi:type="dcterms:W3CDTF">2024-03-13T13:11:26Z</dcterms:created>
  <dcterms:modified xsi:type="dcterms:W3CDTF">2024-03-13T18:55:01Z</dcterms:modified>
</cp:coreProperties>
</file>

<file path=docProps/thumbnail.jpeg>
</file>